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10"/>
  </p:handoutMasterIdLst>
  <p:sldIdLst>
    <p:sldId id="312" r:id="rId2"/>
    <p:sldId id="319" r:id="rId3"/>
    <p:sldId id="318" r:id="rId4"/>
    <p:sldId id="317" r:id="rId5"/>
    <p:sldId id="316" r:id="rId6"/>
    <p:sldId id="315" r:id="rId7"/>
    <p:sldId id="314" r:id="rId8"/>
    <p:sldId id="313" r:id="rId9"/>
  </p:sldIdLst>
  <p:sldSz cx="10691813" cy="7920038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94">
          <p15:clr>
            <a:srgbClr val="A4A3A4"/>
          </p15:clr>
        </p15:guide>
        <p15:guide id="2" pos="336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E59B"/>
    <a:srgbClr val="0000FF"/>
    <a:srgbClr val="DAF8F7"/>
    <a:srgbClr val="6EE4E1"/>
    <a:srgbClr val="660066"/>
    <a:srgbClr val="18827F"/>
    <a:srgbClr val="157573"/>
    <a:srgbClr val="1A8E8B"/>
    <a:srgbClr val="115F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9" d="100"/>
          <a:sy n="79" d="100"/>
        </p:scale>
        <p:origin x="1338" y="84"/>
      </p:cViewPr>
      <p:guideLst>
        <p:guide orient="horz" pos="2494"/>
        <p:guide pos="336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16" d="100"/>
          <a:sy n="116" d="100"/>
        </p:scale>
        <p:origin x="238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BC09F2-85C5-4DCD-A395-2EB239CAAAD6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58C28F-EEBE-4D44-BFD1-13656DF10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769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96173"/>
            <a:ext cx="9088041" cy="2757347"/>
          </a:xfrm>
        </p:spPr>
        <p:txBody>
          <a:bodyPr anchor="b"/>
          <a:lstStyle>
            <a:lvl1pPr algn="ctr">
              <a:defRPr sz="6929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4159854"/>
            <a:ext cx="8018860" cy="1912175"/>
          </a:xfrm>
        </p:spPr>
        <p:txBody>
          <a:bodyPr/>
          <a:lstStyle>
            <a:lvl1pPr marL="0" indent="0" algn="ctr">
              <a:buNone/>
              <a:defRPr sz="2772"/>
            </a:lvl1pPr>
            <a:lvl2pPr marL="528020" indent="0" algn="ctr">
              <a:buNone/>
              <a:defRPr sz="2310"/>
            </a:lvl2pPr>
            <a:lvl3pPr marL="1056041" indent="0" algn="ctr">
              <a:buNone/>
              <a:defRPr sz="2079"/>
            </a:lvl3pPr>
            <a:lvl4pPr marL="1584061" indent="0" algn="ctr">
              <a:buNone/>
              <a:defRPr sz="1848"/>
            </a:lvl4pPr>
            <a:lvl5pPr marL="2112081" indent="0" algn="ctr">
              <a:buNone/>
              <a:defRPr sz="1848"/>
            </a:lvl5pPr>
            <a:lvl6pPr marL="2640101" indent="0" algn="ctr">
              <a:buNone/>
              <a:defRPr sz="1848"/>
            </a:lvl6pPr>
            <a:lvl7pPr marL="3168122" indent="0" algn="ctr">
              <a:buNone/>
              <a:defRPr sz="1848"/>
            </a:lvl7pPr>
            <a:lvl8pPr marL="3696142" indent="0" algn="ctr">
              <a:buNone/>
              <a:defRPr sz="1848"/>
            </a:lvl8pPr>
            <a:lvl9pPr marL="4224162" indent="0" algn="ctr">
              <a:buNone/>
              <a:defRPr sz="1848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821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417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21669"/>
            <a:ext cx="2305422" cy="6711866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21669"/>
            <a:ext cx="6782619" cy="6711866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379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412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974512"/>
            <a:ext cx="9221689" cy="3294515"/>
          </a:xfrm>
        </p:spPr>
        <p:txBody>
          <a:bodyPr anchor="b"/>
          <a:lstStyle>
            <a:lvl1pPr>
              <a:defRPr sz="6929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300194"/>
            <a:ext cx="9221689" cy="1732508"/>
          </a:xfrm>
        </p:spPr>
        <p:txBody>
          <a:bodyPr/>
          <a:lstStyle>
            <a:lvl1pPr marL="0" indent="0">
              <a:buNone/>
              <a:defRPr sz="2772">
                <a:solidFill>
                  <a:schemeClr val="tx1"/>
                </a:solidFill>
              </a:defRPr>
            </a:lvl1pPr>
            <a:lvl2pPr marL="528020" indent="0">
              <a:buNone/>
              <a:defRPr sz="2310">
                <a:solidFill>
                  <a:schemeClr val="tx1">
                    <a:tint val="75000"/>
                  </a:schemeClr>
                </a:solidFill>
              </a:defRPr>
            </a:lvl2pPr>
            <a:lvl3pPr marL="1056041" indent="0">
              <a:buNone/>
              <a:defRPr sz="2079">
                <a:solidFill>
                  <a:schemeClr val="tx1">
                    <a:tint val="75000"/>
                  </a:schemeClr>
                </a:solidFill>
              </a:defRPr>
            </a:lvl3pPr>
            <a:lvl4pPr marL="1584061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4pPr>
            <a:lvl5pPr marL="2112081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5pPr>
            <a:lvl6pPr marL="2640101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6pPr>
            <a:lvl7pPr marL="3168122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7pPr>
            <a:lvl8pPr marL="3696142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8pPr>
            <a:lvl9pPr marL="4224162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408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108344"/>
            <a:ext cx="4544021" cy="5025191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108344"/>
            <a:ext cx="4544021" cy="5025191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075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21671"/>
            <a:ext cx="9221689" cy="1530841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941510"/>
            <a:ext cx="4523137" cy="951504"/>
          </a:xfrm>
        </p:spPr>
        <p:txBody>
          <a:bodyPr anchor="b"/>
          <a:lstStyle>
            <a:lvl1pPr marL="0" indent="0">
              <a:buNone/>
              <a:defRPr sz="2772" b="1"/>
            </a:lvl1pPr>
            <a:lvl2pPr marL="528020" indent="0">
              <a:buNone/>
              <a:defRPr sz="2310" b="1"/>
            </a:lvl2pPr>
            <a:lvl3pPr marL="1056041" indent="0">
              <a:buNone/>
              <a:defRPr sz="2079" b="1"/>
            </a:lvl3pPr>
            <a:lvl4pPr marL="1584061" indent="0">
              <a:buNone/>
              <a:defRPr sz="1848" b="1"/>
            </a:lvl4pPr>
            <a:lvl5pPr marL="2112081" indent="0">
              <a:buNone/>
              <a:defRPr sz="1848" b="1"/>
            </a:lvl5pPr>
            <a:lvl6pPr marL="2640101" indent="0">
              <a:buNone/>
              <a:defRPr sz="1848" b="1"/>
            </a:lvl6pPr>
            <a:lvl7pPr marL="3168122" indent="0">
              <a:buNone/>
              <a:defRPr sz="1848" b="1"/>
            </a:lvl7pPr>
            <a:lvl8pPr marL="3696142" indent="0">
              <a:buNone/>
              <a:defRPr sz="1848" b="1"/>
            </a:lvl8pPr>
            <a:lvl9pPr marL="4224162" indent="0">
              <a:buNone/>
              <a:defRPr sz="1848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893014"/>
            <a:ext cx="4523137" cy="42551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941510"/>
            <a:ext cx="4545413" cy="951504"/>
          </a:xfrm>
        </p:spPr>
        <p:txBody>
          <a:bodyPr anchor="b"/>
          <a:lstStyle>
            <a:lvl1pPr marL="0" indent="0">
              <a:buNone/>
              <a:defRPr sz="2772" b="1"/>
            </a:lvl1pPr>
            <a:lvl2pPr marL="528020" indent="0">
              <a:buNone/>
              <a:defRPr sz="2310" b="1"/>
            </a:lvl2pPr>
            <a:lvl3pPr marL="1056041" indent="0">
              <a:buNone/>
              <a:defRPr sz="2079" b="1"/>
            </a:lvl3pPr>
            <a:lvl4pPr marL="1584061" indent="0">
              <a:buNone/>
              <a:defRPr sz="1848" b="1"/>
            </a:lvl4pPr>
            <a:lvl5pPr marL="2112081" indent="0">
              <a:buNone/>
              <a:defRPr sz="1848" b="1"/>
            </a:lvl5pPr>
            <a:lvl6pPr marL="2640101" indent="0">
              <a:buNone/>
              <a:defRPr sz="1848" b="1"/>
            </a:lvl6pPr>
            <a:lvl7pPr marL="3168122" indent="0">
              <a:buNone/>
              <a:defRPr sz="1848" b="1"/>
            </a:lvl7pPr>
            <a:lvl8pPr marL="3696142" indent="0">
              <a:buNone/>
              <a:defRPr sz="1848" b="1"/>
            </a:lvl8pPr>
            <a:lvl9pPr marL="4224162" indent="0">
              <a:buNone/>
              <a:defRPr sz="1848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893014"/>
            <a:ext cx="4545413" cy="42551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66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475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468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28002"/>
            <a:ext cx="3448388" cy="1848009"/>
          </a:xfrm>
        </p:spPr>
        <p:txBody>
          <a:bodyPr anchor="b"/>
          <a:lstStyle>
            <a:lvl1pPr>
              <a:defRPr sz="3696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140341"/>
            <a:ext cx="5412730" cy="5628360"/>
          </a:xfrm>
        </p:spPr>
        <p:txBody>
          <a:bodyPr/>
          <a:lstStyle>
            <a:lvl1pPr>
              <a:defRPr sz="3696"/>
            </a:lvl1pPr>
            <a:lvl2pPr>
              <a:defRPr sz="3234"/>
            </a:lvl2pPr>
            <a:lvl3pPr>
              <a:defRPr sz="2772"/>
            </a:lvl3pPr>
            <a:lvl4pPr>
              <a:defRPr sz="2310"/>
            </a:lvl4pPr>
            <a:lvl5pPr>
              <a:defRPr sz="2310"/>
            </a:lvl5pPr>
            <a:lvl6pPr>
              <a:defRPr sz="2310"/>
            </a:lvl6pPr>
            <a:lvl7pPr>
              <a:defRPr sz="2310"/>
            </a:lvl7pPr>
            <a:lvl8pPr>
              <a:defRPr sz="2310"/>
            </a:lvl8pPr>
            <a:lvl9pPr>
              <a:defRPr sz="231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376011"/>
            <a:ext cx="3448388" cy="4401855"/>
          </a:xfrm>
        </p:spPr>
        <p:txBody>
          <a:bodyPr/>
          <a:lstStyle>
            <a:lvl1pPr marL="0" indent="0">
              <a:buNone/>
              <a:defRPr sz="1848"/>
            </a:lvl1pPr>
            <a:lvl2pPr marL="528020" indent="0">
              <a:buNone/>
              <a:defRPr sz="1617"/>
            </a:lvl2pPr>
            <a:lvl3pPr marL="1056041" indent="0">
              <a:buNone/>
              <a:defRPr sz="1386"/>
            </a:lvl3pPr>
            <a:lvl4pPr marL="1584061" indent="0">
              <a:buNone/>
              <a:defRPr sz="1155"/>
            </a:lvl4pPr>
            <a:lvl5pPr marL="2112081" indent="0">
              <a:buNone/>
              <a:defRPr sz="1155"/>
            </a:lvl5pPr>
            <a:lvl6pPr marL="2640101" indent="0">
              <a:buNone/>
              <a:defRPr sz="1155"/>
            </a:lvl6pPr>
            <a:lvl7pPr marL="3168122" indent="0">
              <a:buNone/>
              <a:defRPr sz="1155"/>
            </a:lvl7pPr>
            <a:lvl8pPr marL="3696142" indent="0">
              <a:buNone/>
              <a:defRPr sz="1155"/>
            </a:lvl8pPr>
            <a:lvl9pPr marL="4224162" indent="0">
              <a:buNone/>
              <a:defRPr sz="1155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10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28002"/>
            <a:ext cx="3448388" cy="1848009"/>
          </a:xfrm>
        </p:spPr>
        <p:txBody>
          <a:bodyPr anchor="b"/>
          <a:lstStyle>
            <a:lvl1pPr>
              <a:defRPr sz="3696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140341"/>
            <a:ext cx="5412730" cy="5628360"/>
          </a:xfrm>
        </p:spPr>
        <p:txBody>
          <a:bodyPr anchor="t"/>
          <a:lstStyle>
            <a:lvl1pPr marL="0" indent="0">
              <a:buNone/>
              <a:defRPr sz="3696"/>
            </a:lvl1pPr>
            <a:lvl2pPr marL="528020" indent="0">
              <a:buNone/>
              <a:defRPr sz="3234"/>
            </a:lvl2pPr>
            <a:lvl3pPr marL="1056041" indent="0">
              <a:buNone/>
              <a:defRPr sz="2772"/>
            </a:lvl3pPr>
            <a:lvl4pPr marL="1584061" indent="0">
              <a:buNone/>
              <a:defRPr sz="2310"/>
            </a:lvl4pPr>
            <a:lvl5pPr marL="2112081" indent="0">
              <a:buNone/>
              <a:defRPr sz="2310"/>
            </a:lvl5pPr>
            <a:lvl6pPr marL="2640101" indent="0">
              <a:buNone/>
              <a:defRPr sz="2310"/>
            </a:lvl6pPr>
            <a:lvl7pPr marL="3168122" indent="0">
              <a:buNone/>
              <a:defRPr sz="2310"/>
            </a:lvl7pPr>
            <a:lvl8pPr marL="3696142" indent="0">
              <a:buNone/>
              <a:defRPr sz="2310"/>
            </a:lvl8pPr>
            <a:lvl9pPr marL="4224162" indent="0">
              <a:buNone/>
              <a:defRPr sz="231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376011"/>
            <a:ext cx="3448388" cy="4401855"/>
          </a:xfrm>
        </p:spPr>
        <p:txBody>
          <a:bodyPr/>
          <a:lstStyle>
            <a:lvl1pPr marL="0" indent="0">
              <a:buNone/>
              <a:defRPr sz="1848"/>
            </a:lvl1pPr>
            <a:lvl2pPr marL="528020" indent="0">
              <a:buNone/>
              <a:defRPr sz="1617"/>
            </a:lvl2pPr>
            <a:lvl3pPr marL="1056041" indent="0">
              <a:buNone/>
              <a:defRPr sz="1386"/>
            </a:lvl3pPr>
            <a:lvl4pPr marL="1584061" indent="0">
              <a:buNone/>
              <a:defRPr sz="1155"/>
            </a:lvl4pPr>
            <a:lvl5pPr marL="2112081" indent="0">
              <a:buNone/>
              <a:defRPr sz="1155"/>
            </a:lvl5pPr>
            <a:lvl6pPr marL="2640101" indent="0">
              <a:buNone/>
              <a:defRPr sz="1155"/>
            </a:lvl6pPr>
            <a:lvl7pPr marL="3168122" indent="0">
              <a:buNone/>
              <a:defRPr sz="1155"/>
            </a:lvl7pPr>
            <a:lvl8pPr marL="3696142" indent="0">
              <a:buNone/>
              <a:defRPr sz="1155"/>
            </a:lvl8pPr>
            <a:lvl9pPr marL="4224162" indent="0">
              <a:buNone/>
              <a:defRPr sz="1155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603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21671"/>
            <a:ext cx="9221689" cy="15308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108344"/>
            <a:ext cx="9221689" cy="50251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340703"/>
            <a:ext cx="2405658" cy="4216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8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340703"/>
            <a:ext cx="3608487" cy="4216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8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340703"/>
            <a:ext cx="2405658" cy="4216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8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224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56041" rtl="0" eaLnBrk="1" latinLnBrk="0" hangingPunct="1">
        <a:lnSpc>
          <a:spcPct val="90000"/>
        </a:lnSpc>
        <a:spcBef>
          <a:spcPct val="0"/>
        </a:spcBef>
        <a:buNone/>
        <a:defRPr sz="508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4010" indent="-264010" algn="l" defTabSz="1056041" rtl="0" eaLnBrk="1" latinLnBrk="0" hangingPunct="1">
        <a:lnSpc>
          <a:spcPct val="90000"/>
        </a:lnSpc>
        <a:spcBef>
          <a:spcPts val="1155"/>
        </a:spcBef>
        <a:buFont typeface="Arial" panose="020B0604020202020204" pitchFamily="34" charset="0"/>
        <a:buChar char="•"/>
        <a:defRPr sz="3234" kern="1200">
          <a:solidFill>
            <a:schemeClr val="tx1"/>
          </a:solidFill>
          <a:latin typeface="+mn-lt"/>
          <a:ea typeface="+mn-ea"/>
          <a:cs typeface="+mn-cs"/>
        </a:defRPr>
      </a:lvl1pPr>
      <a:lvl2pPr marL="792030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772" kern="1200">
          <a:solidFill>
            <a:schemeClr val="tx1"/>
          </a:solidFill>
          <a:latin typeface="+mn-lt"/>
          <a:ea typeface="+mn-ea"/>
          <a:cs typeface="+mn-cs"/>
        </a:defRPr>
      </a:lvl2pPr>
      <a:lvl3pPr marL="1320051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310" kern="1200">
          <a:solidFill>
            <a:schemeClr val="tx1"/>
          </a:solidFill>
          <a:latin typeface="+mn-lt"/>
          <a:ea typeface="+mn-ea"/>
          <a:cs typeface="+mn-cs"/>
        </a:defRPr>
      </a:lvl3pPr>
      <a:lvl4pPr marL="1848071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4pPr>
      <a:lvl5pPr marL="2376091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5pPr>
      <a:lvl6pPr marL="290411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6pPr>
      <a:lvl7pPr marL="343213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7pPr>
      <a:lvl8pPr marL="396015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8pPr>
      <a:lvl9pPr marL="448817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1pPr>
      <a:lvl2pPr marL="528020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2pPr>
      <a:lvl3pPr marL="105604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3pPr>
      <a:lvl4pPr marL="158406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4pPr>
      <a:lvl5pPr marL="211208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5pPr>
      <a:lvl6pPr marL="264010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6pPr>
      <a:lvl7pPr marL="3168122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7pPr>
      <a:lvl8pPr marL="3696142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8pPr>
      <a:lvl9pPr marL="4224162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 rotWithShape="1"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sharpenSoften amount="13000"/>
                    </a14:imgEffect>
                    <a14:imgEffect>
                      <a14:colorTemperature colorTemp="7200"/>
                    </a14:imgEffect>
                    <a14:imgEffect>
                      <a14:saturation sat="0"/>
                    </a14:imgEffect>
                    <a14:imgEffect>
                      <a14:brightnessContrast bright="-3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51"/>
          <a:stretch/>
        </p:blipFill>
        <p:spPr>
          <a:xfrm>
            <a:off x="40193" y="54525"/>
            <a:ext cx="10553996" cy="7817949"/>
          </a:xfrm>
          <a:prstGeom prst="rect">
            <a:avLst/>
          </a:prstGeom>
          <a:solidFill>
            <a:srgbClr val="FFFF00"/>
          </a:solidFill>
          <a:effectLst>
            <a:glow rad="127000">
              <a:srgbClr val="FFFF00"/>
            </a:glow>
          </a:effectLst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35" y="126702"/>
            <a:ext cx="1049979" cy="1049979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216" y="265671"/>
            <a:ext cx="1594442" cy="91101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760" y="102089"/>
            <a:ext cx="776131" cy="1032816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46182" y="1285990"/>
            <a:ext cx="101841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2025-2026 BAHAR YARIYILI LİSANSÜSTÜ ÖĞRENCİ SEMİNERLERİ</a:t>
            </a:r>
          </a:p>
          <a:p>
            <a:pPr algn="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RESİM ANASANAT DALI</a:t>
            </a:r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852" y="6648841"/>
            <a:ext cx="1161464" cy="1161464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6291073" y="5386343"/>
            <a:ext cx="30777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Tarih: 05.06.2026</a:t>
            </a:r>
          </a:p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Saat: 10:00</a:t>
            </a:r>
          </a:p>
          <a:p>
            <a:r>
              <a:rPr lang="tr-TR" sz="2000" b="1" dirty="0" smtClean="0">
                <a:solidFill>
                  <a:srgbClr val="0000FF"/>
                </a:solidFill>
                <a:latin typeface="Akzidenz-Grotesk Next Light"/>
              </a:rPr>
              <a:t>Yer: GSF Binası Amfi </a:t>
            </a:r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3</a:t>
            </a:r>
            <a:endParaRPr lang="tr-TR" sz="2000" b="1" dirty="0">
              <a:solidFill>
                <a:srgbClr val="0000FF"/>
              </a:solidFill>
            </a:endParaRP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149760" y="2689836"/>
            <a:ext cx="621909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İlayda </a:t>
            </a:r>
            <a:r>
              <a:rPr lang="tr-TR" sz="2400" b="1" dirty="0" smtClean="0">
                <a:solidFill>
                  <a:srgbClr val="0000FF"/>
                </a:solidFill>
                <a:latin typeface="Akzidenz-Grotesk Next Light"/>
              </a:rPr>
              <a:t>GÖÇER</a:t>
            </a:r>
            <a:endParaRPr lang="tr-TR" sz="2400" b="1" dirty="0">
              <a:solidFill>
                <a:srgbClr val="0000FF"/>
              </a:solidFill>
              <a:latin typeface="Akzidenz-Grotesk Next Light"/>
            </a:endParaRPr>
          </a:p>
          <a:p>
            <a:pPr algn="ct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Çağdaş Sanatta Toplumsal Normlar Bağlamında Bedenin </a:t>
            </a:r>
          </a:p>
          <a:p>
            <a:pPr algn="ct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Temsil Nesnesinden Sanat Nesnesine </a:t>
            </a:r>
            <a:r>
              <a:rPr lang="tr-TR" sz="2400" b="1" dirty="0" smtClean="0">
                <a:solidFill>
                  <a:srgbClr val="0000FF"/>
                </a:solidFill>
                <a:latin typeface="Akzidenz-Grotesk Next Light"/>
              </a:rPr>
              <a:t>Dönüşümü</a:t>
            </a:r>
            <a:endParaRPr lang="tr-TR" sz="2400" b="1" dirty="0">
              <a:solidFill>
                <a:srgbClr val="0000FF"/>
              </a:solidFill>
              <a:latin typeface="Akzidenz-Grotesk Next Light"/>
            </a:endParaRPr>
          </a:p>
          <a:p>
            <a:pPr algn="ctr"/>
            <a:endParaRPr lang="tr-TR" sz="12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28303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 rotWithShape="1"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sharpenSoften amount="13000"/>
                    </a14:imgEffect>
                    <a14:imgEffect>
                      <a14:colorTemperature colorTemp="7200"/>
                    </a14:imgEffect>
                    <a14:imgEffect>
                      <a14:saturation sat="0"/>
                    </a14:imgEffect>
                    <a14:imgEffect>
                      <a14:brightnessContrast bright="-3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51"/>
          <a:stretch/>
        </p:blipFill>
        <p:spPr>
          <a:xfrm>
            <a:off x="40193" y="54525"/>
            <a:ext cx="10553996" cy="7817949"/>
          </a:xfrm>
          <a:prstGeom prst="rect">
            <a:avLst/>
          </a:prstGeom>
          <a:solidFill>
            <a:srgbClr val="FFFF00"/>
          </a:solidFill>
          <a:effectLst>
            <a:glow rad="127000">
              <a:srgbClr val="FFFF00"/>
            </a:glow>
          </a:effectLst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35" y="126702"/>
            <a:ext cx="1049979" cy="1049979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216" y="265671"/>
            <a:ext cx="1594442" cy="91101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760" y="102089"/>
            <a:ext cx="776131" cy="1032816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46182" y="1285990"/>
            <a:ext cx="101841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2025-2026 BAHAR YARIYILI LİSANSÜSTÜ ÖĞRENCİ SEMİNERLERİ</a:t>
            </a:r>
          </a:p>
          <a:p>
            <a:pPr algn="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RESİM ANASANAT DALI</a:t>
            </a:r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852" y="6648841"/>
            <a:ext cx="1161464" cy="1161464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6327649" y="5386343"/>
            <a:ext cx="30412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Tarih: 05.06.2026</a:t>
            </a:r>
          </a:p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Saat: 10:00</a:t>
            </a:r>
          </a:p>
          <a:p>
            <a:r>
              <a:rPr lang="tr-TR" sz="2000" b="1" dirty="0" smtClean="0">
                <a:solidFill>
                  <a:srgbClr val="0000FF"/>
                </a:solidFill>
                <a:latin typeface="Akzidenz-Grotesk Next Light"/>
              </a:rPr>
              <a:t>Yer: GSF Binası Amfi </a:t>
            </a:r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3</a:t>
            </a:r>
            <a:endParaRPr lang="tr-TR" sz="2000" b="1" dirty="0">
              <a:solidFill>
                <a:srgbClr val="0000FF"/>
              </a:solidFill>
            </a:endParaRP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149761" y="2966835"/>
            <a:ext cx="621909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 smtClean="0">
                <a:solidFill>
                  <a:srgbClr val="0000FF"/>
                </a:solidFill>
                <a:latin typeface="Akzidenz-Grotesk Next Light"/>
              </a:rPr>
              <a:t>Duygu YILPIR</a:t>
            </a:r>
            <a:endParaRPr lang="tr-TR" sz="2400" b="1" dirty="0">
              <a:solidFill>
                <a:srgbClr val="0000FF"/>
              </a:solidFill>
              <a:latin typeface="Akzidenz-Grotesk Next Light"/>
            </a:endParaRPr>
          </a:p>
          <a:p>
            <a:pPr algn="ct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Çağdaş Resim Sanatında Aidiyet Olgusu ve </a:t>
            </a:r>
          </a:p>
          <a:p>
            <a:pPr algn="ct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Mekânsal Belleğin Ev İmgesi Üzerinden </a:t>
            </a:r>
            <a:r>
              <a:rPr lang="tr-TR" sz="2400" b="1" dirty="0" smtClean="0">
                <a:solidFill>
                  <a:srgbClr val="0000FF"/>
                </a:solidFill>
                <a:latin typeface="Akzidenz-Grotesk Next Light"/>
              </a:rPr>
              <a:t>İncelenmesi</a:t>
            </a:r>
            <a:endParaRPr lang="tr-TR" sz="2400" b="1" dirty="0">
              <a:solidFill>
                <a:srgbClr val="0000FF"/>
              </a:solidFill>
              <a:latin typeface="Akzidenz-Grotesk Next Light"/>
            </a:endParaRPr>
          </a:p>
        </p:txBody>
      </p:sp>
    </p:spTree>
    <p:extLst>
      <p:ext uri="{BB962C8B-B14F-4D97-AF65-F5344CB8AC3E}">
        <p14:creationId xmlns:p14="http://schemas.microsoft.com/office/powerpoint/2010/main" val="42843481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 rotWithShape="1"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sharpenSoften amount="13000"/>
                    </a14:imgEffect>
                    <a14:imgEffect>
                      <a14:colorTemperature colorTemp="7200"/>
                    </a14:imgEffect>
                    <a14:imgEffect>
                      <a14:saturation sat="0"/>
                    </a14:imgEffect>
                    <a14:imgEffect>
                      <a14:brightnessContrast bright="-3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51"/>
          <a:stretch/>
        </p:blipFill>
        <p:spPr>
          <a:xfrm>
            <a:off x="40193" y="54525"/>
            <a:ext cx="10553996" cy="7817949"/>
          </a:xfrm>
          <a:prstGeom prst="rect">
            <a:avLst/>
          </a:prstGeom>
          <a:solidFill>
            <a:srgbClr val="FFFF00"/>
          </a:solidFill>
          <a:effectLst>
            <a:glow rad="127000">
              <a:srgbClr val="FFFF00"/>
            </a:glow>
          </a:effectLst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35" y="126702"/>
            <a:ext cx="1049979" cy="1049979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216" y="265671"/>
            <a:ext cx="1594442" cy="91101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760" y="102089"/>
            <a:ext cx="776131" cy="1032816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46182" y="1285990"/>
            <a:ext cx="101841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2025-2026 BAHAR YARIYILI LİSANSÜSTÜ ÖĞRENCİ SEMİNERLERİ</a:t>
            </a:r>
          </a:p>
          <a:p>
            <a:pPr algn="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RESİM ANASANAT DALI</a:t>
            </a:r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852" y="6648841"/>
            <a:ext cx="1161464" cy="1161464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6315456" y="5386343"/>
            <a:ext cx="30533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Tarih: 05.06.2026</a:t>
            </a:r>
          </a:p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Saat: 10:00</a:t>
            </a:r>
          </a:p>
          <a:p>
            <a:r>
              <a:rPr lang="tr-TR" sz="2000" b="1" dirty="0" smtClean="0">
                <a:solidFill>
                  <a:srgbClr val="0000FF"/>
                </a:solidFill>
                <a:latin typeface="Akzidenz-Grotesk Next Light"/>
              </a:rPr>
              <a:t>Yer: GSF Binası Amfi </a:t>
            </a:r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3</a:t>
            </a:r>
            <a:endParaRPr lang="tr-TR" sz="2000" b="1" dirty="0">
              <a:solidFill>
                <a:srgbClr val="0000FF"/>
              </a:solidFill>
            </a:endParaRP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149760" y="2966835"/>
            <a:ext cx="62190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 smtClean="0">
                <a:solidFill>
                  <a:srgbClr val="0000FF"/>
                </a:solidFill>
                <a:latin typeface="Akzidenz-Grotesk Next Light"/>
              </a:rPr>
              <a:t>Büşra TOPUZOĞLU</a:t>
            </a:r>
            <a:endParaRPr lang="tr-TR" sz="2400" b="1" dirty="0">
              <a:solidFill>
                <a:srgbClr val="0000FF"/>
              </a:solidFill>
              <a:latin typeface="Akzidenz-Grotesk Next Light"/>
            </a:endParaRPr>
          </a:p>
          <a:p>
            <a:pPr algn="ctr"/>
            <a:r>
              <a:rPr lang="tr-TR" sz="2400" b="1" dirty="0" err="1">
                <a:solidFill>
                  <a:srgbClr val="0000FF"/>
                </a:solidFill>
                <a:latin typeface="Akzidenz-Grotesk Next Light"/>
              </a:rPr>
              <a:t>Modernizmden</a:t>
            </a:r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 </a:t>
            </a:r>
            <a:r>
              <a:rPr lang="tr-TR" sz="2400" b="1" dirty="0" err="1">
                <a:solidFill>
                  <a:srgbClr val="0000FF"/>
                </a:solidFill>
                <a:latin typeface="Akzidenz-Grotesk Next Light"/>
              </a:rPr>
              <a:t>Postmodernizme</a:t>
            </a:r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 Kolaj Sanatında Malzemenin Eklektik </a:t>
            </a:r>
            <a:r>
              <a:rPr lang="tr-TR" sz="2400" b="1" dirty="0" smtClean="0">
                <a:solidFill>
                  <a:srgbClr val="0000FF"/>
                </a:solidFill>
                <a:latin typeface="Akzidenz-Grotesk Next Light"/>
              </a:rPr>
              <a:t>Kullanımı</a:t>
            </a:r>
            <a:endParaRPr lang="tr-TR" sz="2400" b="1" dirty="0">
              <a:solidFill>
                <a:srgbClr val="0000FF"/>
              </a:solidFill>
              <a:latin typeface="Akzidenz-Grotesk Next Light"/>
            </a:endParaRPr>
          </a:p>
        </p:txBody>
      </p:sp>
    </p:spTree>
    <p:extLst>
      <p:ext uri="{BB962C8B-B14F-4D97-AF65-F5344CB8AC3E}">
        <p14:creationId xmlns:p14="http://schemas.microsoft.com/office/powerpoint/2010/main" val="26754560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 rotWithShape="1"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sharpenSoften amount="13000"/>
                    </a14:imgEffect>
                    <a14:imgEffect>
                      <a14:colorTemperature colorTemp="7200"/>
                    </a14:imgEffect>
                    <a14:imgEffect>
                      <a14:saturation sat="0"/>
                    </a14:imgEffect>
                    <a14:imgEffect>
                      <a14:brightnessContrast bright="-3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51"/>
          <a:stretch/>
        </p:blipFill>
        <p:spPr>
          <a:xfrm>
            <a:off x="40193" y="54525"/>
            <a:ext cx="10553996" cy="7817949"/>
          </a:xfrm>
          <a:prstGeom prst="rect">
            <a:avLst/>
          </a:prstGeom>
          <a:solidFill>
            <a:srgbClr val="FFFF00"/>
          </a:solidFill>
          <a:effectLst>
            <a:glow rad="127000">
              <a:srgbClr val="FFFF00"/>
            </a:glow>
          </a:effectLst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35" y="126702"/>
            <a:ext cx="1049979" cy="1049979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216" y="265671"/>
            <a:ext cx="1594442" cy="91101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760" y="102089"/>
            <a:ext cx="776131" cy="1032816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46182" y="1285990"/>
            <a:ext cx="101841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2025-2026 BAHAR YARIYILI LİSANSÜSTÜ ÖĞRENCİ SEMİNERLERİ</a:t>
            </a:r>
          </a:p>
          <a:p>
            <a:pPr algn="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RESİM ANASANAT DALI</a:t>
            </a:r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852" y="6648841"/>
            <a:ext cx="1161464" cy="1161464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6266688" y="5386343"/>
            <a:ext cx="310216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Tarih: 05.06.2026</a:t>
            </a:r>
          </a:p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Saat: 10:00</a:t>
            </a:r>
          </a:p>
          <a:p>
            <a:r>
              <a:rPr lang="tr-TR" sz="2000" b="1" dirty="0" smtClean="0">
                <a:solidFill>
                  <a:srgbClr val="0000FF"/>
                </a:solidFill>
                <a:latin typeface="Akzidenz-Grotesk Next Light"/>
              </a:rPr>
              <a:t>Yer: GSF Binası Amfi </a:t>
            </a:r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3</a:t>
            </a:r>
            <a:endParaRPr lang="tr-TR" sz="2000" b="1" dirty="0">
              <a:solidFill>
                <a:srgbClr val="0000FF"/>
              </a:solidFill>
            </a:endParaRP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149760" y="3151500"/>
            <a:ext cx="62190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 smtClean="0">
                <a:solidFill>
                  <a:srgbClr val="0000FF"/>
                </a:solidFill>
                <a:latin typeface="Akzidenz-Grotesk Next Light"/>
              </a:rPr>
              <a:t>Semanur BULUT</a:t>
            </a:r>
            <a:endParaRPr lang="tr-TR" sz="2400" b="1" dirty="0">
              <a:solidFill>
                <a:srgbClr val="0000FF"/>
              </a:solidFill>
              <a:latin typeface="Akzidenz-Grotesk Next Light"/>
            </a:endParaRPr>
          </a:p>
          <a:p>
            <a:pPr algn="ctr"/>
            <a:r>
              <a:rPr lang="tr-TR" sz="2400" b="1" dirty="0" err="1">
                <a:solidFill>
                  <a:srgbClr val="0000FF"/>
                </a:solidFill>
                <a:latin typeface="Akzidenz-Grotesk Next Light"/>
              </a:rPr>
              <a:t>Anselm</a:t>
            </a:r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 </a:t>
            </a:r>
            <a:r>
              <a:rPr lang="tr-TR" sz="2400" b="1" dirty="0" err="1">
                <a:solidFill>
                  <a:srgbClr val="0000FF"/>
                </a:solidFill>
                <a:latin typeface="Akzidenz-Grotesk Next Light"/>
              </a:rPr>
              <a:t>Kiefer'in</a:t>
            </a:r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 Sanat Pratiğinde Kent Olgusu Ve Renk </a:t>
            </a:r>
            <a:r>
              <a:rPr lang="tr-TR" sz="2400" b="1" dirty="0" smtClean="0">
                <a:solidFill>
                  <a:srgbClr val="0000FF"/>
                </a:solidFill>
                <a:latin typeface="Akzidenz-Grotesk Next Light"/>
              </a:rPr>
              <a:t>Paleti </a:t>
            </a:r>
          </a:p>
        </p:txBody>
      </p:sp>
    </p:spTree>
    <p:extLst>
      <p:ext uri="{BB962C8B-B14F-4D97-AF65-F5344CB8AC3E}">
        <p14:creationId xmlns:p14="http://schemas.microsoft.com/office/powerpoint/2010/main" val="39107816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 rotWithShape="1"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sharpenSoften amount="13000"/>
                    </a14:imgEffect>
                    <a14:imgEffect>
                      <a14:colorTemperature colorTemp="7200"/>
                    </a14:imgEffect>
                    <a14:imgEffect>
                      <a14:saturation sat="0"/>
                    </a14:imgEffect>
                    <a14:imgEffect>
                      <a14:brightnessContrast bright="-3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51"/>
          <a:stretch/>
        </p:blipFill>
        <p:spPr>
          <a:xfrm>
            <a:off x="40193" y="54525"/>
            <a:ext cx="10553996" cy="7817949"/>
          </a:xfrm>
          <a:prstGeom prst="rect">
            <a:avLst/>
          </a:prstGeom>
          <a:solidFill>
            <a:srgbClr val="FFFF00"/>
          </a:solidFill>
          <a:effectLst>
            <a:glow rad="127000">
              <a:srgbClr val="FFFF00"/>
            </a:glow>
          </a:effectLst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35" y="126702"/>
            <a:ext cx="1049979" cy="1049979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216" y="265671"/>
            <a:ext cx="1594442" cy="91101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760" y="102089"/>
            <a:ext cx="776131" cy="1032816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46182" y="1285990"/>
            <a:ext cx="101841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2025-2026 BAHAR YARIYILI LİSANSÜSTÜ ÖĞRENCİ SEMİNERLERİ</a:t>
            </a:r>
          </a:p>
          <a:p>
            <a:pPr algn="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RESİM ANASANAT DALI</a:t>
            </a:r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852" y="6648841"/>
            <a:ext cx="1161464" cy="1161464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6339841" y="5386343"/>
            <a:ext cx="30290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Tarih: 05.06.2026</a:t>
            </a:r>
          </a:p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Saat: 10:00</a:t>
            </a:r>
          </a:p>
          <a:p>
            <a:r>
              <a:rPr lang="tr-TR" sz="2000" b="1" dirty="0" smtClean="0">
                <a:solidFill>
                  <a:srgbClr val="0000FF"/>
                </a:solidFill>
                <a:latin typeface="Akzidenz-Grotesk Next Light"/>
              </a:rPr>
              <a:t>Yer: GSF Binası Amfi </a:t>
            </a:r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3</a:t>
            </a:r>
            <a:endParaRPr lang="tr-TR" sz="2000" b="1" dirty="0">
              <a:solidFill>
                <a:srgbClr val="0000FF"/>
              </a:solidFill>
            </a:endParaRP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149760" y="2782169"/>
            <a:ext cx="621909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 smtClean="0">
                <a:solidFill>
                  <a:srgbClr val="0000FF"/>
                </a:solidFill>
                <a:latin typeface="Akzidenz-Grotesk Next Light"/>
              </a:rPr>
              <a:t>Dilay ÖĞMEN</a:t>
            </a:r>
            <a:endParaRPr lang="tr-TR" sz="2400" b="1" dirty="0">
              <a:solidFill>
                <a:srgbClr val="0000FF"/>
              </a:solidFill>
              <a:latin typeface="Akzidenz-Grotesk Next Light"/>
            </a:endParaRPr>
          </a:p>
          <a:p>
            <a:pPr algn="ct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Görsel Temsil ile Referans Nesnesi Arasındaki İlişkinin </a:t>
            </a:r>
          </a:p>
          <a:p>
            <a:pPr algn="ct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Sergileme Stratejileri Çerçevesinde </a:t>
            </a:r>
            <a:r>
              <a:rPr lang="tr-TR" sz="2400" b="1" dirty="0" smtClean="0">
                <a:solidFill>
                  <a:srgbClr val="0000FF"/>
                </a:solidFill>
                <a:latin typeface="Akzidenz-Grotesk Next Light"/>
              </a:rPr>
              <a:t>İncelenmesi</a:t>
            </a:r>
          </a:p>
        </p:txBody>
      </p:sp>
    </p:spTree>
    <p:extLst>
      <p:ext uri="{BB962C8B-B14F-4D97-AF65-F5344CB8AC3E}">
        <p14:creationId xmlns:p14="http://schemas.microsoft.com/office/powerpoint/2010/main" val="22039674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 rotWithShape="1"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sharpenSoften amount="13000"/>
                    </a14:imgEffect>
                    <a14:imgEffect>
                      <a14:colorTemperature colorTemp="7200"/>
                    </a14:imgEffect>
                    <a14:imgEffect>
                      <a14:saturation sat="0"/>
                    </a14:imgEffect>
                    <a14:imgEffect>
                      <a14:brightnessContrast bright="-3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51"/>
          <a:stretch/>
        </p:blipFill>
        <p:spPr>
          <a:xfrm>
            <a:off x="40193" y="54525"/>
            <a:ext cx="10553996" cy="7817949"/>
          </a:xfrm>
          <a:prstGeom prst="rect">
            <a:avLst/>
          </a:prstGeom>
          <a:solidFill>
            <a:srgbClr val="FFFF00"/>
          </a:solidFill>
          <a:effectLst>
            <a:glow rad="127000">
              <a:srgbClr val="FFFF00"/>
            </a:glow>
          </a:effectLst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35" y="126702"/>
            <a:ext cx="1049979" cy="1049979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216" y="265671"/>
            <a:ext cx="1594442" cy="91101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760" y="102089"/>
            <a:ext cx="776131" cy="1032816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46182" y="1285990"/>
            <a:ext cx="101841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2025-2026 BAHAR YARIYILI LİSANSÜSTÜ ÖĞRENCİ SEMİNERLERİ</a:t>
            </a:r>
          </a:p>
          <a:p>
            <a:pPr algn="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RESİM ANASANAT DALI</a:t>
            </a:r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852" y="6648841"/>
            <a:ext cx="1161464" cy="1161464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6291073" y="5386343"/>
            <a:ext cx="30777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Tarih: 05.06.2026</a:t>
            </a:r>
          </a:p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Saat: 10:00</a:t>
            </a:r>
          </a:p>
          <a:p>
            <a:r>
              <a:rPr lang="tr-TR" sz="2000" b="1" dirty="0" smtClean="0">
                <a:solidFill>
                  <a:srgbClr val="0000FF"/>
                </a:solidFill>
                <a:latin typeface="Akzidenz-Grotesk Next Light"/>
              </a:rPr>
              <a:t>Yer: GSF Binası Amfi </a:t>
            </a:r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3</a:t>
            </a:r>
            <a:endParaRPr lang="tr-TR" sz="2000" b="1" dirty="0">
              <a:solidFill>
                <a:srgbClr val="0000FF"/>
              </a:solidFill>
            </a:endParaRP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149760" y="2966835"/>
            <a:ext cx="62190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 smtClean="0">
                <a:solidFill>
                  <a:srgbClr val="0000FF"/>
                </a:solidFill>
                <a:latin typeface="Akzidenz-Grotesk Next Light"/>
              </a:rPr>
              <a:t>Merve AYDAR</a:t>
            </a:r>
            <a:endParaRPr lang="tr-TR" sz="2400" b="1" dirty="0">
              <a:solidFill>
                <a:srgbClr val="0000FF"/>
              </a:solidFill>
              <a:latin typeface="Akzidenz-Grotesk Next Light"/>
            </a:endParaRPr>
          </a:p>
          <a:p>
            <a:pPr algn="ct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Carl </a:t>
            </a:r>
            <a:r>
              <a:rPr lang="tr-TR" sz="2400" b="1" dirty="0" err="1">
                <a:solidFill>
                  <a:srgbClr val="0000FF"/>
                </a:solidFill>
                <a:latin typeface="Akzidenz-Grotesk Next Light"/>
              </a:rPr>
              <a:t>Andre'den</a:t>
            </a:r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 Bilge </a:t>
            </a:r>
            <a:r>
              <a:rPr lang="tr-TR" sz="2400" b="1" dirty="0" err="1">
                <a:solidFill>
                  <a:srgbClr val="0000FF"/>
                </a:solidFill>
                <a:latin typeface="Akzidenz-Grotesk Next Light"/>
              </a:rPr>
              <a:t>Friedlaender'e</a:t>
            </a:r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 </a:t>
            </a:r>
            <a:r>
              <a:rPr lang="tr-TR" sz="2400" b="1" dirty="0" err="1">
                <a:solidFill>
                  <a:srgbClr val="0000FF"/>
                </a:solidFill>
                <a:latin typeface="Akzidenz-Grotesk Next Light"/>
              </a:rPr>
              <a:t>Minimalist</a:t>
            </a:r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 Yaklaşımlar: </a:t>
            </a:r>
          </a:p>
          <a:p>
            <a:pPr algn="ct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Geometrik Formlar, Ritim ve </a:t>
            </a:r>
            <a:r>
              <a:rPr lang="tr-TR" sz="2400" b="1" dirty="0" smtClean="0">
                <a:solidFill>
                  <a:srgbClr val="0000FF"/>
                </a:solidFill>
                <a:latin typeface="Akzidenz-Grotesk Next Light"/>
              </a:rPr>
              <a:t>Tekrar</a:t>
            </a:r>
            <a:endParaRPr lang="tr-TR" sz="2400" b="1" dirty="0">
              <a:solidFill>
                <a:srgbClr val="0000FF"/>
              </a:solidFill>
              <a:latin typeface="Akzidenz-Grotesk Next Light"/>
            </a:endParaRPr>
          </a:p>
        </p:txBody>
      </p:sp>
    </p:spTree>
    <p:extLst>
      <p:ext uri="{BB962C8B-B14F-4D97-AF65-F5344CB8AC3E}">
        <p14:creationId xmlns:p14="http://schemas.microsoft.com/office/powerpoint/2010/main" val="42432899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 rotWithShape="1"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sharpenSoften amount="13000"/>
                    </a14:imgEffect>
                    <a14:imgEffect>
                      <a14:colorTemperature colorTemp="7200"/>
                    </a14:imgEffect>
                    <a14:imgEffect>
                      <a14:saturation sat="0"/>
                    </a14:imgEffect>
                    <a14:imgEffect>
                      <a14:brightnessContrast bright="-3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51"/>
          <a:stretch/>
        </p:blipFill>
        <p:spPr>
          <a:xfrm>
            <a:off x="40193" y="54525"/>
            <a:ext cx="10553996" cy="7817949"/>
          </a:xfrm>
          <a:prstGeom prst="rect">
            <a:avLst/>
          </a:prstGeom>
          <a:solidFill>
            <a:srgbClr val="FFFF00"/>
          </a:solidFill>
          <a:effectLst>
            <a:glow rad="127000">
              <a:srgbClr val="FFFF00"/>
            </a:glow>
          </a:effectLst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35" y="126702"/>
            <a:ext cx="1049979" cy="1049979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216" y="265671"/>
            <a:ext cx="1594442" cy="91101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760" y="102089"/>
            <a:ext cx="776131" cy="1032816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46182" y="1285990"/>
            <a:ext cx="101841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2025-2026 BAHAR YARIYILI LİSANSÜSTÜ ÖĞRENCİ SEMİNERLERİ</a:t>
            </a:r>
          </a:p>
          <a:p>
            <a:pPr algn="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RESİM ANASANAT DALI</a:t>
            </a:r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852" y="6648841"/>
            <a:ext cx="1161464" cy="1161464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6315457" y="5386343"/>
            <a:ext cx="30533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Tarih: 05.06.2026</a:t>
            </a:r>
          </a:p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Saat: 10:00</a:t>
            </a:r>
          </a:p>
          <a:p>
            <a:r>
              <a:rPr lang="tr-TR" sz="2000" b="1" dirty="0" smtClean="0">
                <a:solidFill>
                  <a:srgbClr val="0000FF"/>
                </a:solidFill>
                <a:latin typeface="Akzidenz-Grotesk Next Light"/>
              </a:rPr>
              <a:t>Yer: GSF Binası Amfi </a:t>
            </a:r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3</a:t>
            </a:r>
            <a:endParaRPr lang="tr-TR" sz="2000" b="1" dirty="0">
              <a:solidFill>
                <a:srgbClr val="0000FF"/>
              </a:solidFill>
            </a:endParaRP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149760" y="3151500"/>
            <a:ext cx="62190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 smtClean="0">
                <a:solidFill>
                  <a:srgbClr val="0000FF"/>
                </a:solidFill>
                <a:latin typeface="Akzidenz-Grotesk Next Light"/>
              </a:rPr>
              <a:t>Gizem GÜLER</a:t>
            </a:r>
            <a:endParaRPr lang="tr-TR" sz="2400" b="1" dirty="0">
              <a:solidFill>
                <a:srgbClr val="0000FF"/>
              </a:solidFill>
              <a:latin typeface="Akzidenz-Grotesk Next Light"/>
            </a:endParaRPr>
          </a:p>
          <a:p>
            <a:pPr algn="ctr"/>
            <a:r>
              <a:rPr lang="tr-TR" sz="2400" b="1" dirty="0" err="1">
                <a:solidFill>
                  <a:srgbClr val="0000FF"/>
                </a:solidFill>
                <a:latin typeface="Akzidenz-Grotesk Next Light"/>
              </a:rPr>
              <a:t>Odilon</a:t>
            </a:r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 </a:t>
            </a:r>
            <a:r>
              <a:rPr lang="tr-TR" sz="2400" b="1" dirty="0" err="1">
                <a:solidFill>
                  <a:srgbClr val="0000FF"/>
                </a:solidFill>
                <a:latin typeface="Akzidenz-Grotesk Next Light"/>
              </a:rPr>
              <a:t>Redon'un</a:t>
            </a:r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 Resimlerinde Rüya Temalarının </a:t>
            </a:r>
            <a:r>
              <a:rPr lang="tr-TR" sz="2400" b="1" dirty="0" smtClean="0">
                <a:solidFill>
                  <a:srgbClr val="0000FF"/>
                </a:solidFill>
                <a:latin typeface="Akzidenz-Grotesk Next Light"/>
              </a:rPr>
              <a:t>İşlenmesi</a:t>
            </a:r>
            <a:endParaRPr lang="tr-TR" sz="2400" b="1" dirty="0">
              <a:solidFill>
                <a:srgbClr val="0000FF"/>
              </a:solidFill>
              <a:latin typeface="Akzidenz-Grotesk Next Light"/>
            </a:endParaRPr>
          </a:p>
        </p:txBody>
      </p:sp>
    </p:spTree>
    <p:extLst>
      <p:ext uri="{BB962C8B-B14F-4D97-AF65-F5344CB8AC3E}">
        <p14:creationId xmlns:p14="http://schemas.microsoft.com/office/powerpoint/2010/main" val="18337765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 rotWithShape="1"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sharpenSoften amount="13000"/>
                    </a14:imgEffect>
                    <a14:imgEffect>
                      <a14:colorTemperature colorTemp="7200"/>
                    </a14:imgEffect>
                    <a14:imgEffect>
                      <a14:saturation sat="0"/>
                    </a14:imgEffect>
                    <a14:imgEffect>
                      <a14:brightnessContrast bright="-3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51"/>
          <a:stretch/>
        </p:blipFill>
        <p:spPr>
          <a:xfrm>
            <a:off x="40193" y="54525"/>
            <a:ext cx="10553996" cy="7817949"/>
          </a:xfrm>
          <a:prstGeom prst="rect">
            <a:avLst/>
          </a:prstGeom>
          <a:solidFill>
            <a:srgbClr val="FFFF00"/>
          </a:solidFill>
          <a:effectLst>
            <a:glow rad="127000">
              <a:srgbClr val="FFFF00"/>
            </a:glow>
          </a:effectLst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35" y="126702"/>
            <a:ext cx="1049979" cy="1049979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216" y="265671"/>
            <a:ext cx="1594442" cy="91101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760" y="102089"/>
            <a:ext cx="776131" cy="1032816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46182" y="1285990"/>
            <a:ext cx="101841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2025-2026 BAHAR YARIYILI LİSANSÜSTÜ ÖĞRENCİ SEMİNERLERİ</a:t>
            </a:r>
          </a:p>
          <a:p>
            <a:pPr algn="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RESİM ANASANAT DALI</a:t>
            </a:r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852" y="6648841"/>
            <a:ext cx="1161464" cy="1161464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6376417" y="5386343"/>
            <a:ext cx="299243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Tarih: 05.06.2026</a:t>
            </a:r>
          </a:p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Saat: 10:00</a:t>
            </a:r>
          </a:p>
          <a:p>
            <a:r>
              <a:rPr lang="tr-TR" sz="2000" b="1" dirty="0" smtClean="0">
                <a:solidFill>
                  <a:srgbClr val="0000FF"/>
                </a:solidFill>
                <a:latin typeface="Akzidenz-Grotesk Next Light"/>
              </a:rPr>
              <a:t>Yer: GSF Binası Amfi </a:t>
            </a:r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3</a:t>
            </a:r>
            <a:endParaRPr lang="tr-TR" sz="2000" b="1" dirty="0">
              <a:solidFill>
                <a:srgbClr val="0000FF"/>
              </a:solidFill>
            </a:endParaRP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149760" y="3151500"/>
            <a:ext cx="62190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 smtClean="0">
                <a:solidFill>
                  <a:srgbClr val="0000FF"/>
                </a:solidFill>
                <a:latin typeface="Akzidenz-Grotesk Next Light"/>
              </a:rPr>
              <a:t>Özgür GÜNDÜZ</a:t>
            </a:r>
            <a:endParaRPr lang="tr-TR" sz="2400" b="1" dirty="0">
              <a:solidFill>
                <a:srgbClr val="0000FF"/>
              </a:solidFill>
              <a:latin typeface="Akzidenz-Grotesk Next Light"/>
            </a:endParaRPr>
          </a:p>
          <a:p>
            <a:pPr algn="ct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Sanatta Atık Malzemelerin Kullanımı: El </a:t>
            </a:r>
            <a:r>
              <a:rPr lang="tr-TR" sz="2400" b="1" dirty="0" err="1">
                <a:solidFill>
                  <a:srgbClr val="0000FF"/>
                </a:solidFill>
                <a:latin typeface="Akzidenz-Grotesk Next Light"/>
              </a:rPr>
              <a:t>Anatsui</a:t>
            </a:r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 Üzerine Bir </a:t>
            </a:r>
            <a:r>
              <a:rPr lang="tr-TR" sz="2400" b="1" dirty="0" smtClean="0">
                <a:solidFill>
                  <a:srgbClr val="0000FF"/>
                </a:solidFill>
                <a:latin typeface="Akzidenz-Grotesk Next Light"/>
              </a:rPr>
              <a:t>İnceleme</a:t>
            </a:r>
            <a:endParaRPr lang="tr-TR" sz="2400" b="1" dirty="0">
              <a:solidFill>
                <a:srgbClr val="0000FF"/>
              </a:solidFill>
              <a:latin typeface="Akzidenz-Grotesk Next Light"/>
            </a:endParaRPr>
          </a:p>
        </p:txBody>
      </p:sp>
    </p:spTree>
    <p:extLst>
      <p:ext uri="{BB962C8B-B14F-4D97-AF65-F5344CB8AC3E}">
        <p14:creationId xmlns:p14="http://schemas.microsoft.com/office/powerpoint/2010/main" val="15529818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1509</TotalTime>
  <Words>263</Words>
  <Application>Microsoft Office PowerPoint</Application>
  <PresentationFormat>Özel</PresentationFormat>
  <Paragraphs>60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Akzidenz-Grotesk Next Light</vt:lpstr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end.user</dc:creator>
  <cp:lastModifiedBy>Lütfiye Kol</cp:lastModifiedBy>
  <cp:revision>242</cp:revision>
  <dcterms:created xsi:type="dcterms:W3CDTF">2022-05-23T10:38:10Z</dcterms:created>
  <dcterms:modified xsi:type="dcterms:W3CDTF">2026-03-24T06:13:53Z</dcterms:modified>
</cp:coreProperties>
</file>