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</p:sldMasterIdLst>
  <p:handoutMasterIdLst>
    <p:handoutMasterId r:id="rId16"/>
  </p:handoutMasterIdLst>
  <p:sldIdLst>
    <p:sldId id="323" r:id="rId3"/>
    <p:sldId id="312" r:id="rId4"/>
    <p:sldId id="32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E59B"/>
    <a:srgbClr val="DAF8F7"/>
    <a:srgbClr val="6EE4E1"/>
    <a:srgbClr val="660066"/>
    <a:srgbClr val="18827F"/>
    <a:srgbClr val="157573"/>
    <a:srgbClr val="1A8E8B"/>
    <a:srgbClr val="11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4" y="84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802719" y="1297474"/>
            <a:ext cx="9097498" cy="2760114"/>
          </a:xfrm>
          <a:prstGeom prst="rect">
            <a:avLst/>
          </a:prstGeom>
        </p:spPr>
        <p:txBody>
          <a:bodyPr anchor="b"/>
          <a:lstStyle>
            <a:lvl1pPr algn="ctr">
              <a:defRPr sz="6907"/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37868" y="4164027"/>
            <a:ext cx="8027204" cy="191409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703"/>
            </a:lvl1pPr>
            <a:lvl2pPr marL="0" indent="528547" algn="ctr">
              <a:buSzTx/>
              <a:buFontTx/>
              <a:buNone/>
              <a:defRPr sz="2703"/>
            </a:lvl2pPr>
            <a:lvl3pPr marL="0" indent="1057096" algn="ctr">
              <a:buSzTx/>
              <a:buFontTx/>
              <a:buNone/>
              <a:defRPr sz="2703"/>
            </a:lvl3pPr>
            <a:lvl4pPr marL="0" indent="1585644" algn="ctr">
              <a:buSzTx/>
              <a:buFontTx/>
              <a:buNone/>
              <a:defRPr sz="2703"/>
            </a:lvl4pPr>
            <a:lvl5pPr marL="0" indent="2114192" algn="ctr">
              <a:buSzTx/>
              <a:buFontTx/>
              <a:buNone/>
              <a:defRPr sz="2703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056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75515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30252" y="1976493"/>
            <a:ext cx="9231286" cy="3297821"/>
          </a:xfrm>
          <a:prstGeom prst="rect">
            <a:avLst/>
          </a:prstGeom>
        </p:spPr>
        <p:txBody>
          <a:bodyPr anchor="b"/>
          <a:lstStyle>
            <a:lvl1pPr>
              <a:defRPr sz="6907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30252" y="5305511"/>
            <a:ext cx="9231286" cy="17342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3"/>
            </a:lvl1pPr>
            <a:lvl2pPr marL="0" indent="528547">
              <a:buSzTx/>
              <a:buFontTx/>
              <a:buNone/>
              <a:defRPr sz="2703"/>
            </a:lvl2pPr>
            <a:lvl3pPr marL="0" indent="1057096">
              <a:buSzTx/>
              <a:buFontTx/>
              <a:buNone/>
              <a:defRPr sz="2703"/>
            </a:lvl3pPr>
            <a:lvl4pPr marL="0" indent="1585644">
              <a:buSzTx/>
              <a:buFontTx/>
              <a:buNone/>
              <a:defRPr sz="2703"/>
            </a:lvl4pPr>
            <a:lvl5pPr marL="0" indent="2114192">
              <a:buSzTx/>
              <a:buFontTx/>
              <a:buNone/>
              <a:defRPr sz="2703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1721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35827" y="2110458"/>
            <a:ext cx="4548750" cy="5030234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7138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xfrm>
            <a:off x="737221" y="422094"/>
            <a:ext cx="9231286" cy="1532377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37222" y="1943457"/>
            <a:ext cx="4527844" cy="95246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3" b="1"/>
            </a:lvl1pPr>
            <a:lvl2pPr marL="0" indent="528547">
              <a:buSzTx/>
              <a:buFontTx/>
              <a:buNone/>
              <a:defRPr sz="2703" b="1"/>
            </a:lvl2pPr>
            <a:lvl3pPr marL="0" indent="1057096">
              <a:buSzTx/>
              <a:buFontTx/>
              <a:buNone/>
              <a:defRPr sz="2703" b="1"/>
            </a:lvl3pPr>
            <a:lvl4pPr marL="0" indent="1585644">
              <a:buSzTx/>
              <a:buFontTx/>
              <a:buNone/>
              <a:defRPr sz="2703" b="1"/>
            </a:lvl4pPr>
            <a:lvl5pPr marL="0" indent="2114192">
              <a:buSzTx/>
              <a:buFontTx/>
              <a:buNone/>
              <a:defRPr sz="2703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418362" y="1943457"/>
            <a:ext cx="4550143" cy="95246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marL="0" indent="0">
              <a:buSzTx/>
              <a:buFontTx/>
              <a:buNone/>
              <a:defRPr sz="27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4765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6861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109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737221" y="528531"/>
            <a:ext cx="3451977" cy="1849864"/>
          </a:xfrm>
          <a:prstGeom prst="rect">
            <a:avLst/>
          </a:prstGeom>
        </p:spPr>
        <p:txBody>
          <a:bodyPr anchor="b"/>
          <a:lstStyle>
            <a:lvl1pPr>
              <a:defRPr sz="3604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50142" y="1141484"/>
            <a:ext cx="5418363" cy="5634008"/>
          </a:xfrm>
          <a:prstGeom prst="rect">
            <a:avLst/>
          </a:prstGeom>
        </p:spPr>
        <p:txBody>
          <a:bodyPr/>
          <a:lstStyle>
            <a:lvl1pPr>
              <a:defRPr sz="3604"/>
            </a:lvl1pPr>
            <a:lvl2pPr marL="825856" indent="-297308">
              <a:defRPr sz="3604"/>
            </a:lvl2pPr>
            <a:lvl3pPr marL="1409462" indent="-352365">
              <a:defRPr sz="3604"/>
            </a:lvl3pPr>
            <a:lvl4pPr marL="1999290" indent="-413646">
              <a:defRPr sz="3604"/>
            </a:lvl4pPr>
            <a:lvl5pPr marL="2527839" indent="-413646">
              <a:defRPr sz="3604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37221" y="2378394"/>
            <a:ext cx="3451976" cy="44062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marL="0" indent="0">
              <a:buSzTx/>
              <a:buFontTx/>
              <a:buNone/>
              <a:defRPr sz="18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4948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737221" y="528531"/>
            <a:ext cx="3451977" cy="1849864"/>
          </a:xfrm>
          <a:prstGeom prst="rect">
            <a:avLst/>
          </a:prstGeom>
        </p:spPr>
        <p:txBody>
          <a:bodyPr anchor="b"/>
          <a:lstStyle>
            <a:lvl1pPr>
              <a:defRPr sz="3604"/>
            </a:lvl1pPr>
          </a:lstStyle>
          <a:p>
            <a:r>
              <a:t>Başlık Metni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550142" y="1141484"/>
            <a:ext cx="5418363" cy="56340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37221" y="2378394"/>
            <a:ext cx="3451977" cy="44062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2"/>
            </a:lvl1pPr>
            <a:lvl2pPr marL="0" indent="528547">
              <a:buSzTx/>
              <a:buFontTx/>
              <a:buNone/>
              <a:defRPr sz="1802"/>
            </a:lvl2pPr>
            <a:lvl3pPr marL="0" indent="1057096">
              <a:buSzTx/>
              <a:buFontTx/>
              <a:buNone/>
              <a:defRPr sz="1802"/>
            </a:lvl3pPr>
            <a:lvl4pPr marL="0" indent="1585644">
              <a:buSzTx/>
              <a:buFontTx/>
              <a:buNone/>
              <a:defRPr sz="1802"/>
            </a:lvl4pPr>
            <a:lvl5pPr marL="0" indent="2114192">
              <a:buSzTx/>
              <a:buFontTx/>
              <a:buNone/>
              <a:defRPr sz="1802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9322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735827" y="422094"/>
            <a:ext cx="9231285" cy="153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35827" y="2110458"/>
            <a:ext cx="9231285" cy="503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9669596" y="7412856"/>
            <a:ext cx="297516" cy="29251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1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 spd="med"/>
  <p:txStyles>
    <p:titleStyle>
      <a:lvl1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5709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5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64273" marR="0" indent="-264273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41761" marR="0" indent="-313213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424782" marR="0" indent="-367685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08482" marR="0" indent="-422838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37031" marR="0" indent="-422838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065581" marR="0" indent="-422838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594129" marR="0" indent="-422838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22676" marR="0" indent="-422837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51225" marR="0" indent="-422837" algn="l" defTabSz="1057096" rtl="0" latinLnBrk="0">
        <a:lnSpc>
          <a:spcPct val="90000"/>
        </a:lnSpc>
        <a:spcBef>
          <a:spcPts val="1101"/>
        </a:spcBef>
        <a:spcAft>
          <a:spcPts val="0"/>
        </a:spcAft>
        <a:buClrTx/>
        <a:buSzPct val="100000"/>
        <a:buFont typeface="Arial"/>
        <a:buChar char="•"/>
        <a:tabLst/>
        <a:defRPr sz="3203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657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5314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2972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30629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8286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5943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3600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61258" algn="r" defTabSz="9153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657328"/>
            <a:ext cx="998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2025-2026 BAHAR DÖNEMİ LİSANSÜSTÜ 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  <a:ea typeface="+mn-ea"/>
              <a:cs typeface="+mn-c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279136" y="5633178"/>
            <a:ext cx="4089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Tarih: 07.05.2026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Saat: 14.00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Yer: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GSF Binası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1. Kat Derslik 5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460587"/>
            <a:ext cx="621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Eren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BAĞCI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srgbClr val="0000FF"/>
                </a:solidFill>
                <a:latin typeface="Akzidenz-Grotesk Next Light"/>
              </a:rPr>
              <a:t>M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etal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: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Hellsinger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 Video Oyunu Örneğinde Müzikte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Eşyararsallık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59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BAHAR YARIYILI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LİSANSÜSTÜ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Tarih: 18.05.2026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13.00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Derslik 14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285515"/>
            <a:ext cx="6185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Nazlı UZ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Müzik Dinleme Pratiklerinin Ticarileşmesi Bağlamında “Commercial Online” Kavramı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9396563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2025-2026 BAHAR YARIYILI LİSANSÜSTÜ 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MÜZİK BİLİMLERİ ANABİLİM DALI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Tarih: 22.05.2026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Saat: 10.00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GSF-K1-3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470180"/>
            <a:ext cx="621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Rabia Yankı 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19. Yüzyıl Müzik Teknolojileri: Müzik Notasyonu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533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BAHAR YARIYILI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LİSANSÜSTÜ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631885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Tarih: 18.05.2026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14.00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Derslik 14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285515"/>
            <a:ext cx="621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Simge ALTAN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Toplumsal Cinsiyet Kısıt Ve Müzik: Alevi Topluluklarında Kadın  Ozanların Görünürlüğü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2722505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68908" y="102089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BAHAR YARIYILI LİSANSÜSTÜ 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MÜZİK BİLİMLERİ ANABİLİM DALI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Tarih: 22.05.2026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Saat: 10.45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GSF-K1-3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470180"/>
            <a:ext cx="621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Şevval SEYİT ARSLAN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Hydraulis’ten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 Senfonik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Dev’e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Orgun Teknolojik, Sosyolojik ve Estetik Evrimi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45685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25124" y="1582902"/>
            <a:ext cx="1018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2025-2026 BAHAR YARIYILI LİSANSÜSTÜ ÖĞRENCİ SEMİNERLERİ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592526"/>
            <a:ext cx="377989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18.05.2026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10.00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GSF Binası 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B311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465464"/>
            <a:ext cx="621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Almina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Beyza KILIÇARSLAN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Kültürel </a:t>
            </a:r>
            <a:r>
              <a:rPr lang="tr-TR" sz="2400" b="1" dirty="0" err="1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Omnivorluk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Bağlamında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Müzik Beğenisinin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Dönüşümü</a:t>
            </a:r>
          </a:p>
          <a:p>
            <a:pPr algn="ctr"/>
            <a:endParaRPr lang="tr-TR" sz="2400" b="1" dirty="0">
              <a:solidFill>
                <a:srgbClr val="0000FF"/>
              </a:solidFill>
              <a:latin typeface="Akzidenz-Grotesk Next Ligh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6D0092-D2AB-19F8-A53A-C5C6DEE5C609}"/>
              </a:ext>
            </a:extLst>
          </p:cNvPr>
          <p:cNvSpPr txBox="1"/>
          <p:nvPr/>
        </p:nvSpPr>
        <p:spPr>
          <a:xfrm>
            <a:off x="4517897" y="2077065"/>
            <a:ext cx="58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MÜZİK BİLİMLERİ ANABİLİM DALI</a:t>
            </a:r>
          </a:p>
          <a:p>
            <a:pPr algn="r"/>
            <a:endParaRPr lang="tr-TR" sz="2400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25124" y="1582902"/>
            <a:ext cx="1018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2025-2026 BAHAR YARIYILI LİSANSÜSTÜ ÖĞRENCİ SEMİNERLERİ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592526"/>
            <a:ext cx="377989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18.05.2026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14.00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GSF </a:t>
            </a:r>
            <a:r>
              <a:rPr lang="tr-TR" sz="2000" b="1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Binası </a:t>
            </a:r>
            <a:r>
              <a:rPr lang="tr-TR" sz="2000" b="1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B311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465464"/>
            <a:ext cx="621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Aslı TURGUT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Bossa </a:t>
            </a:r>
            <a:r>
              <a:rPr lang="tr-TR" sz="2400" b="1" dirty="0" err="1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Nova’nın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Küyerel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Mirası Ve Yeniden Canlandırılması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6D0092-D2AB-19F8-A53A-C5C6DEE5C609}"/>
              </a:ext>
            </a:extLst>
          </p:cNvPr>
          <p:cNvSpPr txBox="1"/>
          <p:nvPr/>
        </p:nvSpPr>
        <p:spPr>
          <a:xfrm>
            <a:off x="4517897" y="2077065"/>
            <a:ext cx="58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MÜZİK BİLİMLERİ ANABİLİM DALI</a:t>
            </a:r>
          </a:p>
          <a:p>
            <a:pPr algn="r"/>
            <a:endParaRPr lang="tr-TR" sz="2400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2491969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BAHAR YARIYILI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LİSANSÜSTÜ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Tarih: 18.05.2026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15.00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Derslik 14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285515"/>
            <a:ext cx="621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Cevdet Uğur GÜL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Kültür Olarak Müzik Paradigmasıyla Popüler Müzik İncelemesi K-pop Örneğinde Kimlik İnşası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338641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562882"/>
            <a:ext cx="1018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BAHAR YARIYILI LİSANSÜSTÜ ÖĞRENCİ SEMİNERLERİ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592526"/>
            <a:ext cx="377989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18.05.2026 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13.00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GSF Binası 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B311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609221"/>
            <a:ext cx="621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Eylem Berfin ÇİNE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Duygusal Düzenleme Aracı Olarak Müziği Dinlemek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6D0092-D2AB-19F8-A53A-C5C6DEE5C609}"/>
              </a:ext>
            </a:extLst>
          </p:cNvPr>
          <p:cNvSpPr txBox="1"/>
          <p:nvPr/>
        </p:nvSpPr>
        <p:spPr>
          <a:xfrm>
            <a:off x="4591908" y="1995249"/>
            <a:ext cx="58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MÜZİK BİLİMLERİ ANABİLİM DALI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9244092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562882"/>
            <a:ext cx="1018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BAHAR YARIYILI LİSANSÜSTÜ ÖĞRENCİ SEMİNERLERİ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592526"/>
            <a:ext cx="377989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18.05.2026 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14.00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GSF Binası 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B311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398509"/>
            <a:ext cx="621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Irmak TUNAY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Postmodern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 Kimlik Bağlamında Elektronik Dans Müziği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6D0092-D2AB-19F8-A53A-C5C6DEE5C609}"/>
              </a:ext>
            </a:extLst>
          </p:cNvPr>
          <p:cNvSpPr txBox="1"/>
          <p:nvPr/>
        </p:nvSpPr>
        <p:spPr>
          <a:xfrm>
            <a:off x="4568239" y="1943155"/>
            <a:ext cx="589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MÜZİK BİLİMLERİ ANABİLİM DALI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0579251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2025-2026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BAHAR YARIYILI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LİSANSÜSTÜ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ÖĞRENCİ 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588956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Tarih: 18.05.2026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Saat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11.00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</a:rPr>
              <a:t>Yer: GSF Binası  Derslik 4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285515"/>
            <a:ext cx="621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Kubilay MUTLU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Etnomüzikoloji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 Disiplini Bağlamında Kuramsal Paradigma Dönüşümleri: Evrimcilik ve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Difüzyonizm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/>
              </a:rPr>
              <a:t> Zamanda ve Mekânda Yönelim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2783161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Resim 1"/>
          <p:cNvGrpSpPr/>
          <p:nvPr/>
        </p:nvGrpSpPr>
        <p:grpSpPr>
          <a:xfrm>
            <a:off x="-135924" y="-123567"/>
            <a:ext cx="10972800" cy="8043605"/>
            <a:chOff x="-176180" y="-177968"/>
            <a:chExt cx="10961801" cy="8184318"/>
          </a:xfrm>
        </p:grpSpPr>
        <p:sp>
          <p:nvSpPr>
            <p:cNvPr id="94" name="Dikdörtgen"/>
            <p:cNvSpPr/>
            <p:nvPr/>
          </p:nvSpPr>
          <p:spPr>
            <a:xfrm>
              <a:off x="-176180" y="-177968"/>
              <a:ext cx="10961801" cy="818431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65" tIns="45765" rIns="45765" bIns="45765" numCol="1" anchor="ctr">
              <a:noAutofit/>
            </a:bodyPr>
            <a:lstStyle/>
            <a:p>
              <a:pPr defTabSz="915314" hangingPunct="0"/>
              <a:endParaRPr sz="2400" kern="0">
                <a:solidFill>
                  <a:srgbClr val="0000FF"/>
                </a:solidFill>
                <a:latin typeface="Akzidenz-Grotesk Next Light" panose="02000503000000020003"/>
                <a:cs typeface="Calibri"/>
                <a:sym typeface="Calibri"/>
              </a:endParaRPr>
            </a:p>
          </p:txBody>
        </p:sp>
        <p:pic>
          <p:nvPicPr>
            <p:cNvPr id="95" name="image1.tif" descr="image1.tif"/>
            <p:cNvPicPr>
              <a:picLocks noChangeAspect="1"/>
            </p:cNvPicPr>
            <p:nvPr/>
          </p:nvPicPr>
          <p:blipFill>
            <a:blip r:embed="rId3"/>
            <a:srcRect t="1051"/>
            <a:stretch>
              <a:fillRect/>
            </a:stretch>
          </p:blipFill>
          <p:spPr>
            <a:xfrm>
              <a:off x="-40392" y="-120071"/>
              <a:ext cx="10681096" cy="8068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7" name="Resim 2" descr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4" y="126830"/>
            <a:ext cx="1051033" cy="1051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Resim 3" descr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872" y="265937"/>
            <a:ext cx="1596043" cy="91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Resim 4" descr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118" y="102191"/>
            <a:ext cx="776911" cy="103385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Metin kutusu 9"/>
          <p:cNvSpPr txBox="1"/>
          <p:nvPr/>
        </p:nvSpPr>
        <p:spPr>
          <a:xfrm>
            <a:off x="392493" y="1678196"/>
            <a:ext cx="1010282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65" rIns="45765">
            <a:spAutoFit/>
          </a:bodyPr>
          <a:lstStyle/>
          <a:p>
            <a:pPr algn="r" defTabSz="915314" hangingPunct="0">
              <a:defRPr sz="2400" b="1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400" b="1" kern="0" dirty="0">
                <a:solidFill>
                  <a:srgbClr val="0000FF"/>
                </a:solidFill>
                <a:latin typeface="Akzidenz-Grotesk Next Light" panose="02000503000000020003"/>
                <a:sym typeface="Akzidenz-Grotesk Next Light"/>
              </a:rPr>
              <a:t>2025-2026 BAHAR YARIYILI LİSANSÜSTÜ ÖĞRENCİ SEMİNERLERİ</a:t>
            </a:r>
          </a:p>
          <a:p>
            <a:pPr algn="r" defTabSz="915314" hangingPunct="0">
              <a:defRPr sz="2400" b="1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4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MÜZİK BİLİMLERİ </a:t>
            </a:r>
            <a:r>
              <a:rPr sz="24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ANABİLİM DALI</a:t>
            </a:r>
          </a:p>
        </p:txBody>
      </p:sp>
      <p:pic>
        <p:nvPicPr>
          <p:cNvPr id="101" name="Resim 10" descr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450" y="6552508"/>
            <a:ext cx="1162630" cy="116263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Metin kutusu 7"/>
          <p:cNvSpPr txBox="1"/>
          <p:nvPr/>
        </p:nvSpPr>
        <p:spPr>
          <a:xfrm>
            <a:off x="5964356" y="5639847"/>
            <a:ext cx="341409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65" rIns="45765">
            <a:spAutoFit/>
          </a:bodyPr>
          <a:lstStyle/>
          <a:p>
            <a:pPr defTabSz="915314" hangingPunct="0">
              <a:defRPr sz="2000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000" b="1" kern="0" dirty="0" err="1">
                <a:solidFill>
                  <a:srgbClr val="0000FF"/>
                </a:solidFill>
                <a:latin typeface="Akzidenz-Grotesk Next Light" panose="02000503000000020003"/>
                <a:sym typeface="Akzidenz-Grotesk Next Light"/>
              </a:rPr>
              <a:t>Tarih</a:t>
            </a:r>
            <a:r>
              <a:rPr sz="20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: </a:t>
            </a:r>
            <a:r>
              <a:rPr lang="tr-TR" sz="20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12.05.2026</a:t>
            </a:r>
            <a:endParaRPr sz="2000" b="1" kern="0" dirty="0">
              <a:solidFill>
                <a:srgbClr val="0000FF"/>
              </a:solidFill>
              <a:latin typeface="Akzidenz-Grotesk Next Light"/>
              <a:sym typeface="Akzidenz-Grotesk Next Light"/>
            </a:endParaRPr>
          </a:p>
          <a:p>
            <a:pPr defTabSz="915314" hangingPunct="0">
              <a:defRPr sz="2000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000" b="1" kern="0" dirty="0" err="1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Saat</a:t>
            </a:r>
            <a:r>
              <a:rPr sz="20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:</a:t>
            </a:r>
            <a:r>
              <a:rPr lang="tr-TR" sz="20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 13.00</a:t>
            </a:r>
            <a:endParaRPr sz="2000" b="1" kern="0" dirty="0">
              <a:solidFill>
                <a:srgbClr val="0000FF"/>
              </a:solidFill>
              <a:latin typeface="Akzidenz-Grotesk Next Light"/>
              <a:sym typeface="Akzidenz-Grotesk Next Light"/>
            </a:endParaRPr>
          </a:p>
          <a:p>
            <a:pPr defTabSz="915314" hangingPunct="0">
              <a:defRPr sz="2000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b="1" kern="0" smtClean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Yer: Yabancı </a:t>
            </a:r>
            <a:r>
              <a:rPr lang="tr-TR" sz="2000" b="1" kern="0" dirty="0" smtClean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Diller Yüksekokulu -1</a:t>
            </a:r>
            <a:r>
              <a:rPr lang="tr-TR" sz="20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. Kat E04</a:t>
            </a:r>
            <a:endParaRPr sz="2000" b="1" kern="0" dirty="0">
              <a:solidFill>
                <a:srgbClr val="0000FF"/>
              </a:solidFill>
              <a:latin typeface="Akzidenz-Grotesk Next Light"/>
              <a:sym typeface="Akzidenz-Grotesk Next Light"/>
            </a:endParaRPr>
          </a:p>
        </p:txBody>
      </p:sp>
      <p:sp>
        <p:nvSpPr>
          <p:cNvPr id="103" name="Metin kutusu 8"/>
          <p:cNvSpPr txBox="1"/>
          <p:nvPr/>
        </p:nvSpPr>
        <p:spPr>
          <a:xfrm>
            <a:off x="3153118" y="3105024"/>
            <a:ext cx="622533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65" rIns="45765">
            <a:spAutoFit/>
          </a:bodyPr>
          <a:lstStyle/>
          <a:p>
            <a:pPr algn="ctr" defTabSz="915314" hangingPunct="0">
              <a:defRPr sz="2400" b="1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400" b="1" kern="0" dirty="0">
                <a:solidFill>
                  <a:srgbClr val="0000FF"/>
                </a:solidFill>
                <a:latin typeface="Akzidenz-Grotesk Next Light" panose="02000503000000020003"/>
                <a:sym typeface="Akzidenz-Grotesk Next Light"/>
              </a:rPr>
              <a:t>Mehmet </a:t>
            </a:r>
            <a:r>
              <a:rPr sz="2400" b="1" kern="0" dirty="0" err="1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Nihat</a:t>
            </a:r>
            <a:r>
              <a:rPr sz="2400" b="1" kern="0" dirty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 </a:t>
            </a:r>
            <a:r>
              <a:rPr lang="tr-TR" sz="2400" b="1" kern="0" dirty="0" smtClean="0">
                <a:solidFill>
                  <a:srgbClr val="0000FF"/>
                </a:solidFill>
                <a:latin typeface="Akzidenz-Grotesk Next Light"/>
                <a:sym typeface="Akzidenz-Grotesk Next Light"/>
              </a:rPr>
              <a:t>ŞAN</a:t>
            </a:r>
            <a:endParaRPr sz="2400" b="1" kern="0" dirty="0">
              <a:solidFill>
                <a:srgbClr val="0000FF"/>
              </a:solidFill>
              <a:latin typeface="Akzidenz-Grotesk Next Light"/>
              <a:sym typeface="Akzidenz-Grotesk Next Light"/>
            </a:endParaRPr>
          </a:p>
          <a:p>
            <a:pPr algn="ctr" defTabSz="915314" hangingPunct="0">
              <a:defRPr sz="2400" b="1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400" b="1" kern="0" dirty="0">
                <a:solidFill>
                  <a:srgbClr val="0000FF"/>
                </a:solidFill>
                <a:latin typeface="Akzidenz-Grotesk Next Light"/>
                <a:ea typeface="Times New Roman"/>
                <a:cs typeface="Times New Roman"/>
                <a:sym typeface="Times New Roman"/>
              </a:rPr>
              <a:t>YERALTINDAN KÜRESEL SAHNEYE: REMBETİKO MÜZİĞİNİN</a:t>
            </a:r>
            <a:endParaRPr lang="tr-TR" sz="2400" b="1" kern="0" dirty="0">
              <a:solidFill>
                <a:srgbClr val="0000FF"/>
              </a:solidFill>
              <a:latin typeface="Akzidenz-Grotesk Next Light"/>
              <a:ea typeface="Times New Roman"/>
              <a:cs typeface="Times New Roman"/>
              <a:sym typeface="Times New Roman"/>
            </a:endParaRPr>
          </a:p>
          <a:p>
            <a:pPr algn="ctr" defTabSz="915314" hangingPunct="0">
              <a:defRPr sz="2400" b="1">
                <a:solidFill>
                  <a:srgbClr val="0000FF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sz="2400" b="1" kern="0" dirty="0">
                <a:solidFill>
                  <a:srgbClr val="0000FF"/>
                </a:solidFill>
                <a:latin typeface="Akzidenz-Grotesk Next Light"/>
                <a:ea typeface="Times New Roman"/>
                <a:cs typeface="Times New Roman"/>
                <a:sym typeface="Times New Roman"/>
              </a:rPr>
              <a:t> "YERİNDEN EDİLMESİ" VE İDEOLOJİK DÖNÜŞÜMÜ</a:t>
            </a:r>
          </a:p>
        </p:txBody>
      </p:sp>
    </p:spTree>
    <p:extLst>
      <p:ext uri="{BB962C8B-B14F-4D97-AF65-F5344CB8AC3E}">
        <p14:creationId xmlns:p14="http://schemas.microsoft.com/office/powerpoint/2010/main" val="35963538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40193" y="54525"/>
            <a:ext cx="10553996" cy="7817949"/>
          </a:xfrm>
          <a:prstGeom prst="rect">
            <a:avLst/>
          </a:prstGeom>
          <a:solidFill>
            <a:srgbClr val="FFFF00"/>
          </a:solidFill>
          <a:effectLst>
            <a:glow rad="127000">
              <a:srgbClr val="FFFF00"/>
            </a:glo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46182" y="1676515"/>
            <a:ext cx="1018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2025-2026 BAHAR YARIYILI LİSANSÜSTÜ ÖĞRENCİ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SEMİNERLERİ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rgbClr val="0000FF"/>
                </a:solidFill>
                <a:latin typeface="Akzidenz-Grotesk Next Light"/>
              </a:rPr>
              <a:t>MÜZİK BİLİMLERİ ANABİLİM DALI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  <a:ea typeface="+mn-ea"/>
              <a:cs typeface="+mn-c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5631885" y="5633178"/>
            <a:ext cx="3779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Tarih: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18.05.2026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Saat: 11:00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Yer: GSF Binası 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/>
                <a:ea typeface="+mn-ea"/>
                <a:cs typeface="+mn-cs"/>
              </a:rPr>
              <a:t>B311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3149760" y="3654846"/>
            <a:ext cx="6219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Merve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BAL MAMUÇAY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Mekan Kimliği Bağlamında Tango ve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kzidenz-Grotesk Next Light" panose="02000503000000020003" pitchFamily="50" charset="-94"/>
                <a:cs typeface="Times New Roman" panose="02020603050405020304" pitchFamily="18" charset="0"/>
              </a:rPr>
              <a:t>Piazzola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kzidenz-Grotesk N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9175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441</Words>
  <Application>Microsoft Office PowerPoint</Application>
  <PresentationFormat>Özel</PresentationFormat>
  <Paragraphs>93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Akzidenz-Grotesk Next Light</vt:lpstr>
      <vt:lpstr>Arial</vt:lpstr>
      <vt:lpstr>Calibri</vt:lpstr>
      <vt:lpstr>Calibri Light</vt:lpstr>
      <vt:lpstr>Helvetica</vt:lpstr>
      <vt:lpstr>Segoe UI Black</vt:lpstr>
      <vt:lpstr>Times New Roman</vt:lpstr>
      <vt:lpstr>1_Office Teması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240</cp:revision>
  <dcterms:created xsi:type="dcterms:W3CDTF">2022-05-23T10:38:10Z</dcterms:created>
  <dcterms:modified xsi:type="dcterms:W3CDTF">2026-03-25T12:15:24Z</dcterms:modified>
</cp:coreProperties>
</file>