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6"/>
  </p:handoutMasterIdLst>
  <p:sldIdLst>
    <p:sldId id="312" r:id="rId2"/>
    <p:sldId id="313" r:id="rId3"/>
    <p:sldId id="315" r:id="rId4"/>
    <p:sldId id="314" r:id="rId5"/>
  </p:sldIdLst>
  <p:sldSz cx="10691813" cy="7920038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4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E59B"/>
    <a:srgbClr val="0000FF"/>
    <a:srgbClr val="DAF8F7"/>
    <a:srgbClr val="6EE4E1"/>
    <a:srgbClr val="660066"/>
    <a:srgbClr val="18827F"/>
    <a:srgbClr val="157573"/>
    <a:srgbClr val="1A8E8B"/>
    <a:srgbClr val="115F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338" y="90"/>
      </p:cViewPr>
      <p:guideLst>
        <p:guide orient="horz" pos="2494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6" d="100"/>
          <a:sy n="116" d="100"/>
        </p:scale>
        <p:origin x="23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BC09F2-85C5-4DCD-A395-2EB239CAAAD6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8C28F-EEBE-4D44-BFD1-13656DF10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76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96173"/>
            <a:ext cx="9088041" cy="2757347"/>
          </a:xfrm>
        </p:spPr>
        <p:txBody>
          <a:bodyPr anchor="b"/>
          <a:lstStyle>
            <a:lvl1pPr algn="ctr">
              <a:defRPr sz="6929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4159854"/>
            <a:ext cx="8018860" cy="1912175"/>
          </a:xfrm>
        </p:spPr>
        <p:txBody>
          <a:bodyPr/>
          <a:lstStyle>
            <a:lvl1pPr marL="0" indent="0" algn="ctr">
              <a:buNone/>
              <a:defRPr sz="2772"/>
            </a:lvl1pPr>
            <a:lvl2pPr marL="528020" indent="0" algn="ctr">
              <a:buNone/>
              <a:defRPr sz="2310"/>
            </a:lvl2pPr>
            <a:lvl3pPr marL="1056041" indent="0" algn="ctr">
              <a:buNone/>
              <a:defRPr sz="2079"/>
            </a:lvl3pPr>
            <a:lvl4pPr marL="1584061" indent="0" algn="ctr">
              <a:buNone/>
              <a:defRPr sz="1848"/>
            </a:lvl4pPr>
            <a:lvl5pPr marL="2112081" indent="0" algn="ctr">
              <a:buNone/>
              <a:defRPr sz="1848"/>
            </a:lvl5pPr>
            <a:lvl6pPr marL="2640101" indent="0" algn="ctr">
              <a:buNone/>
              <a:defRPr sz="1848"/>
            </a:lvl6pPr>
            <a:lvl7pPr marL="3168122" indent="0" algn="ctr">
              <a:buNone/>
              <a:defRPr sz="1848"/>
            </a:lvl7pPr>
            <a:lvl8pPr marL="3696142" indent="0" algn="ctr">
              <a:buNone/>
              <a:defRPr sz="1848"/>
            </a:lvl8pPr>
            <a:lvl9pPr marL="4224162" indent="0" algn="ctr">
              <a:buNone/>
              <a:defRPr sz="1848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82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417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21669"/>
            <a:ext cx="2305422" cy="6711866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21669"/>
            <a:ext cx="6782619" cy="6711866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379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412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974512"/>
            <a:ext cx="9221689" cy="3294515"/>
          </a:xfrm>
        </p:spPr>
        <p:txBody>
          <a:bodyPr anchor="b"/>
          <a:lstStyle>
            <a:lvl1pPr>
              <a:defRPr sz="6929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300194"/>
            <a:ext cx="9221689" cy="1732508"/>
          </a:xfrm>
        </p:spPr>
        <p:txBody>
          <a:bodyPr/>
          <a:lstStyle>
            <a:lvl1pPr marL="0" indent="0">
              <a:buNone/>
              <a:defRPr sz="2772">
                <a:solidFill>
                  <a:schemeClr val="tx1"/>
                </a:solidFill>
              </a:defRPr>
            </a:lvl1pPr>
            <a:lvl2pPr marL="528020" indent="0">
              <a:buNone/>
              <a:defRPr sz="2310">
                <a:solidFill>
                  <a:schemeClr val="tx1">
                    <a:tint val="75000"/>
                  </a:schemeClr>
                </a:solidFill>
              </a:defRPr>
            </a:lvl2pPr>
            <a:lvl3pPr marL="1056041" indent="0">
              <a:buNone/>
              <a:defRPr sz="2079">
                <a:solidFill>
                  <a:schemeClr val="tx1">
                    <a:tint val="75000"/>
                  </a:schemeClr>
                </a:solidFill>
              </a:defRPr>
            </a:lvl3pPr>
            <a:lvl4pPr marL="158406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4pPr>
            <a:lvl5pPr marL="211208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5pPr>
            <a:lvl6pPr marL="264010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6pPr>
            <a:lvl7pPr marL="316812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7pPr>
            <a:lvl8pPr marL="369614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8pPr>
            <a:lvl9pPr marL="422416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408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108344"/>
            <a:ext cx="4544021" cy="5025191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108344"/>
            <a:ext cx="4544021" cy="5025191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075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21671"/>
            <a:ext cx="9221689" cy="1530841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941510"/>
            <a:ext cx="4523137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893014"/>
            <a:ext cx="4523137" cy="42551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941510"/>
            <a:ext cx="4545413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893014"/>
            <a:ext cx="4545413" cy="42551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66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475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468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28002"/>
            <a:ext cx="3448388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140341"/>
            <a:ext cx="5412730" cy="5628360"/>
          </a:xfrm>
        </p:spPr>
        <p:txBody>
          <a:bodyPr/>
          <a:lstStyle>
            <a:lvl1pPr>
              <a:defRPr sz="3696"/>
            </a:lvl1pPr>
            <a:lvl2pPr>
              <a:defRPr sz="3234"/>
            </a:lvl2pPr>
            <a:lvl3pPr>
              <a:defRPr sz="2772"/>
            </a:lvl3pPr>
            <a:lvl4pPr>
              <a:defRPr sz="2310"/>
            </a:lvl4pPr>
            <a:lvl5pPr>
              <a:defRPr sz="2310"/>
            </a:lvl5pPr>
            <a:lvl6pPr>
              <a:defRPr sz="2310"/>
            </a:lvl6pPr>
            <a:lvl7pPr>
              <a:defRPr sz="2310"/>
            </a:lvl7pPr>
            <a:lvl8pPr>
              <a:defRPr sz="2310"/>
            </a:lvl8pPr>
            <a:lvl9pPr>
              <a:defRPr sz="231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376011"/>
            <a:ext cx="3448388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10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28002"/>
            <a:ext cx="3448388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140341"/>
            <a:ext cx="5412730" cy="5628360"/>
          </a:xfrm>
        </p:spPr>
        <p:txBody>
          <a:bodyPr anchor="t"/>
          <a:lstStyle>
            <a:lvl1pPr marL="0" indent="0">
              <a:buNone/>
              <a:defRPr sz="3696"/>
            </a:lvl1pPr>
            <a:lvl2pPr marL="528020" indent="0">
              <a:buNone/>
              <a:defRPr sz="3234"/>
            </a:lvl2pPr>
            <a:lvl3pPr marL="1056041" indent="0">
              <a:buNone/>
              <a:defRPr sz="2772"/>
            </a:lvl3pPr>
            <a:lvl4pPr marL="1584061" indent="0">
              <a:buNone/>
              <a:defRPr sz="2310"/>
            </a:lvl4pPr>
            <a:lvl5pPr marL="2112081" indent="0">
              <a:buNone/>
              <a:defRPr sz="2310"/>
            </a:lvl5pPr>
            <a:lvl6pPr marL="2640101" indent="0">
              <a:buNone/>
              <a:defRPr sz="2310"/>
            </a:lvl6pPr>
            <a:lvl7pPr marL="3168122" indent="0">
              <a:buNone/>
              <a:defRPr sz="2310"/>
            </a:lvl7pPr>
            <a:lvl8pPr marL="3696142" indent="0">
              <a:buNone/>
              <a:defRPr sz="2310"/>
            </a:lvl8pPr>
            <a:lvl9pPr marL="4224162" indent="0">
              <a:buNone/>
              <a:defRPr sz="231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376011"/>
            <a:ext cx="3448388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603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21671"/>
            <a:ext cx="9221689" cy="15308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108344"/>
            <a:ext cx="9221689" cy="5025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340703"/>
            <a:ext cx="2405658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F5362-BF55-4ACA-89C6-14C4036E8A2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340703"/>
            <a:ext cx="3608487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340703"/>
            <a:ext cx="2405658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224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56041" rtl="0" eaLnBrk="1" latinLnBrk="0" hangingPunct="1">
        <a:lnSpc>
          <a:spcPct val="90000"/>
        </a:lnSpc>
        <a:spcBef>
          <a:spcPct val="0"/>
        </a:spcBef>
        <a:buNone/>
        <a:defRPr sz="50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4010" indent="-264010" algn="l" defTabSz="1056041" rtl="0" eaLnBrk="1" latinLnBrk="0" hangingPunct="1">
        <a:lnSpc>
          <a:spcPct val="90000"/>
        </a:lnSpc>
        <a:spcBef>
          <a:spcPts val="1155"/>
        </a:spcBef>
        <a:buFont typeface="Arial" panose="020B0604020202020204" pitchFamily="34" charset="0"/>
        <a:buChar char="•"/>
        <a:defRPr sz="3234" kern="1200">
          <a:solidFill>
            <a:schemeClr val="tx1"/>
          </a:solidFill>
          <a:latin typeface="+mn-lt"/>
          <a:ea typeface="+mn-ea"/>
          <a:cs typeface="+mn-cs"/>
        </a:defRPr>
      </a:lvl1pPr>
      <a:lvl2pPr marL="792030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772" kern="1200">
          <a:solidFill>
            <a:schemeClr val="tx1"/>
          </a:solidFill>
          <a:latin typeface="+mn-lt"/>
          <a:ea typeface="+mn-ea"/>
          <a:cs typeface="+mn-cs"/>
        </a:defRPr>
      </a:lvl2pPr>
      <a:lvl3pPr marL="132005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3pPr>
      <a:lvl4pPr marL="184807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37609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90411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43213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96015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48817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1pPr>
      <a:lvl2pPr marL="52802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2pPr>
      <a:lvl3pPr marL="105604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3pPr>
      <a:lvl4pPr marL="158406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11208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64010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16812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69614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22416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68908" y="102089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FOTOĞRAF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567047" y="5633178"/>
            <a:ext cx="3779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Tarih</a:t>
            </a:r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: 22.05.2026</a:t>
            </a: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</a:t>
            </a:r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10.30</a:t>
            </a:r>
            <a:endParaRPr lang="tr-TR" sz="2000" b="1" dirty="0">
              <a:solidFill>
                <a:srgbClr val="0000FF"/>
              </a:solidFill>
              <a:latin typeface="Akzidenz-Grotesk Next Light"/>
            </a:endParaRPr>
          </a:p>
          <a:p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Yer: </a:t>
            </a:r>
            <a:r>
              <a:rPr lang="tr-TR" sz="2000" b="1" dirty="0" smtClean="0">
                <a:solidFill>
                  <a:srgbClr val="0000FF"/>
                </a:solidFill>
                <a:latin typeface="Akzidenz-Grotesk Next Light"/>
              </a:rPr>
              <a:t>GSF Binası Amfi 3</a:t>
            </a:r>
            <a:endParaRPr lang="tr-TR" sz="2000" b="1" dirty="0">
              <a:solidFill>
                <a:srgbClr val="0000FF"/>
              </a:solidFill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470180"/>
            <a:ext cx="61971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İDİL 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LARA BICIL</a:t>
            </a:r>
          </a:p>
          <a:p>
            <a:pPr algn="ctr"/>
            <a:r>
              <a:rPr lang="tr-TR" sz="2400" b="1" dirty="0" smtClean="0">
                <a:solidFill>
                  <a:srgbClr val="0000FF"/>
                </a:solidFill>
                <a:latin typeface="Akzidenz-Grotesk Next Light"/>
              </a:rPr>
              <a:t>Fotoğrafın 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Duygusal Etkisi: Görsel</a:t>
            </a:r>
          </a:p>
          <a:p>
            <a:pPr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İmgenin İzleyici Üzerindeki Psikolojisi</a:t>
            </a:r>
          </a:p>
        </p:txBody>
      </p:sp>
    </p:spTree>
    <p:extLst>
      <p:ext uri="{BB962C8B-B14F-4D97-AF65-F5344CB8AC3E}">
        <p14:creationId xmlns:p14="http://schemas.microsoft.com/office/powerpoint/2010/main" val="442830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2025-2026 BAHAR YARIYILI LİSANSÜSTÜ ÖĞRENCİ SEMİNERLERİ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FOTOĞRAF ANASANAT </a:t>
            </a: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588956" y="5633178"/>
            <a:ext cx="3779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Tarih: 22.05.2026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Saat:11.00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Yer: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GSF Binası Amfi 3</a:t>
            </a:r>
            <a:endParaRPr kumimoji="0" lang="tr-TR" sz="2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1" y="3470180"/>
            <a:ext cx="62190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Özlem </a:t>
            </a: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Deniz </a:t>
            </a: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ACAR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Doğal </a:t>
            </a: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Işıkta Grup Portre Fotoğraflarında Estetiği Etkileyen Faktörler</a:t>
            </a:r>
            <a:endParaRPr kumimoji="0" lang="tr-TR" sz="4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5072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68908" y="75268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2025-2026 BAHAR YARIYILI LİSANSÜSTÜ ÖĞRENCİ SEMİNERLERİ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FOTOĞRAF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588956" y="5633178"/>
            <a:ext cx="3779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Tarih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: 22.05.2026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Saat: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11.30</a:t>
            </a:r>
            <a:endParaRPr kumimoji="0" lang="tr-TR" sz="2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kzidenz-Grotesk Next Ligh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Yer: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GSF Binası Amfi 3</a:t>
            </a:r>
            <a:endParaRPr kumimoji="0" lang="tr-TR" sz="2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470180"/>
            <a:ext cx="62190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Rukiye </a:t>
            </a: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Sümeyye </a:t>
            </a: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GEZER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Mekanın </a:t>
            </a: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Belleğinde Tekinsizlik Unsuru ve Fotoğraf Estetiği</a:t>
            </a:r>
            <a:endParaRPr kumimoji="0" lang="tr-TR" sz="4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3738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2025-2026 BAHAR YARIYILI LİSANSÜSTÜ ÖĞRENCİ SEMİNERLERİ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FOTOĞRAF ANASANAT  </a:t>
            </a: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588956" y="5633178"/>
            <a:ext cx="3779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Tarih: 22.05.2026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Saat: 12.00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Yer: </a:t>
            </a:r>
            <a:r>
              <a:rPr kumimoji="0" lang="tr-TR" sz="20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GSF Binası Amfi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3</a:t>
            </a:r>
            <a:endParaRPr kumimoji="0" lang="tr-TR" sz="2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470180"/>
            <a:ext cx="62190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ASLI </a:t>
            </a: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DEMİR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Gum</a:t>
            </a: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 </a:t>
            </a:r>
            <a:r>
              <a:rPr kumimoji="0" lang="tr-T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Bichromate</a:t>
            </a: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 Baskı Tekniğinde Deneysel </a:t>
            </a: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Arayışlar</a:t>
            </a:r>
            <a:endParaRPr kumimoji="0" lang="tr-TR" sz="24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kzidenz-Grotesk Next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0469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1443</TotalTime>
  <Words>123</Words>
  <Application>Microsoft Office PowerPoint</Application>
  <PresentationFormat>Özel</PresentationFormat>
  <Paragraphs>29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Akzidenz-Grotesk Next Light</vt:lpstr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end.user</dc:creator>
  <cp:lastModifiedBy>Lütfiye Kol</cp:lastModifiedBy>
  <cp:revision>234</cp:revision>
  <dcterms:created xsi:type="dcterms:W3CDTF">2022-05-23T10:38:10Z</dcterms:created>
  <dcterms:modified xsi:type="dcterms:W3CDTF">2026-03-24T06:03:02Z</dcterms:modified>
</cp:coreProperties>
</file>