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3"/>
  </p:handoutMasterIdLst>
  <p:sldIdLst>
    <p:sldId id="312" r:id="rId2"/>
    <p:sldId id="323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00"/>
    <a:srgbClr val="FFE59B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96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FİLM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13.00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5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Muhammet Fatih AKBABA</a:t>
            </a:r>
          </a:p>
          <a:p>
            <a:pPr algn="ctr"/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Holokost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ve Filistin Sineması’nda Mekan, Travma ve Devlet Şiddetinin Temsili</a:t>
            </a: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-1" y="0"/>
            <a:ext cx="10691813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FİLM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25534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15.15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5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281693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>
                <a:solidFill>
                  <a:srgbClr val="0000FF"/>
                </a:solidFill>
                <a:latin typeface="Akzidenz-Grotesk Next Light" panose="02000503000000020003"/>
              </a:rPr>
              <a:t>Meha</a:t>
            </a:r>
            <a:r>
              <a:rPr lang="tr-TR" sz="2400" b="1" dirty="0">
                <a:solidFill>
                  <a:srgbClr val="0000FF"/>
                </a:solidFill>
                <a:latin typeface="Akzidenz-Grotesk Next Light" panose="02000503000000020003"/>
              </a:rPr>
              <a:t> Hilal KAHRAMAN </a:t>
            </a:r>
          </a:p>
          <a:p>
            <a:pPr algn="ctr"/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Müzikal Film Türünde "Bütünleşik Anlatı" Kavramı: Biçimsel Stratejiler ve Türsel Kodlar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4589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FİLM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15.30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5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Muharrem ŞENGÜL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Trajik Olanın Komikleşmesi: </a:t>
            </a:r>
            <a:r>
              <a:rPr lang="tr-TR" sz="2400" b="1" i="1" dirty="0" err="1">
                <a:solidFill>
                  <a:srgbClr val="0000FF"/>
                </a:solidFill>
                <a:latin typeface="Akzidenz-Grotesk Next Light"/>
              </a:rPr>
              <a:t>Vavien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Filminde Kara Mizahın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Anlatısal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İşlevi</a:t>
            </a:r>
          </a:p>
        </p:txBody>
      </p:sp>
    </p:spTree>
    <p:extLst>
      <p:ext uri="{BB962C8B-B14F-4D97-AF65-F5344CB8AC3E}">
        <p14:creationId xmlns:p14="http://schemas.microsoft.com/office/powerpoint/2010/main" val="3820054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FİLM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13.15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5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 panose="02000503000000020003"/>
              </a:rPr>
              <a:t>İlayda TEMEL</a:t>
            </a:r>
          </a:p>
          <a:p>
            <a:pPr algn="ctr"/>
            <a:r>
              <a:rPr lang="tr-TR" sz="2400" b="1" i="0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Blaxploitation’ın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Meta-</a:t>
            </a:r>
            <a:r>
              <a:rPr lang="tr-TR" sz="2400" b="1" i="0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Parodik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Geri Dönüşü: </a:t>
            </a:r>
            <a:r>
              <a:rPr lang="tr-TR" sz="2400" b="1" i="1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Black </a:t>
            </a:r>
            <a:r>
              <a:rPr lang="tr-TR" sz="2400" b="1" i="1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Dynamite</a:t>
            </a:r>
            <a:r>
              <a:rPr lang="tr-TR" sz="2400" b="1" i="1" dirty="0">
                <a:solidFill>
                  <a:srgbClr val="0000FF"/>
                </a:solidFill>
                <a:latin typeface="Akzidenz-Grotesk Next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4342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FİLM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13.30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5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 panose="02000503000000020003"/>
              </a:rPr>
              <a:t>Hilal YAKA </a:t>
            </a:r>
          </a:p>
          <a:p>
            <a:pPr algn="ctr"/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Arzunun Taklitçi Doğası: </a:t>
            </a:r>
            <a:r>
              <a:rPr lang="tr-TR" sz="2400" b="1" i="0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Claude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</a:t>
            </a:r>
            <a:r>
              <a:rPr lang="tr-TR" sz="2400" b="1" i="0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Chabrol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Sinemasına </a:t>
            </a:r>
            <a:r>
              <a:rPr lang="tr-TR" sz="2400" b="1" i="0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René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</a:t>
            </a:r>
            <a:r>
              <a:rPr lang="tr-TR" sz="2400" b="1" i="0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Girard’cı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Bir Bakış</a:t>
            </a:r>
            <a:r>
              <a:rPr lang="tr-TR" sz="2400" b="1" dirty="0">
                <a:solidFill>
                  <a:srgbClr val="0000FF"/>
                </a:solidFill>
                <a:latin typeface="Akzidenz-Grotesk Next Light" panose="02000503000000020003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0073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FİLM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Tarih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: 15.05.2026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13.45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5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00849"/>
            <a:ext cx="62190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Başak DOĞAN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Değişmeyen Toplumsal Cinsiyet Tahakkümleri ve Aile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İçİ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Şiddetin </a:t>
            </a:r>
            <a:r>
              <a:rPr lang="tr-TR" sz="2400" b="1" i="1" dirty="0">
                <a:solidFill>
                  <a:srgbClr val="0000FF"/>
                </a:solidFill>
                <a:latin typeface="Akzidenz-Grotesk Next Light"/>
              </a:rPr>
              <a:t>Teyzem(1986), </a:t>
            </a:r>
            <a:r>
              <a:rPr lang="tr-TR" sz="2400" b="1" i="1" dirty="0" err="1">
                <a:solidFill>
                  <a:srgbClr val="0000FF"/>
                </a:solidFill>
                <a:latin typeface="Akzidenz-Grotesk Next Light"/>
              </a:rPr>
              <a:t>Sweetie</a:t>
            </a:r>
            <a:r>
              <a:rPr lang="tr-TR" sz="2400" b="1" i="1" dirty="0">
                <a:solidFill>
                  <a:srgbClr val="0000FF"/>
                </a:solidFill>
                <a:latin typeface="Akzidenz-Grotesk Next Light"/>
              </a:rPr>
              <a:t>(1989), Memory(2023)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Fimleri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Üzerinden Analizi </a:t>
            </a:r>
          </a:p>
        </p:txBody>
      </p:sp>
    </p:spTree>
    <p:extLst>
      <p:ext uri="{BB962C8B-B14F-4D97-AF65-F5344CB8AC3E}">
        <p14:creationId xmlns:p14="http://schemas.microsoft.com/office/powerpoint/2010/main" val="2050631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FİLM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14.00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5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Ozan ÇINAR</a:t>
            </a:r>
          </a:p>
          <a:p>
            <a:pPr algn="ctr"/>
            <a:r>
              <a:rPr lang="tr-TR" sz="2400" b="1" i="0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Ralph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</a:t>
            </a:r>
            <a:r>
              <a:rPr lang="tr-TR" sz="2400" b="1" i="0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Bakshi'nin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</a:t>
            </a:r>
            <a:r>
              <a:rPr lang="tr-TR" sz="2400" b="1" i="1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Fritz</a:t>
            </a:r>
            <a:r>
              <a:rPr lang="tr-TR" sz="2400" b="1" i="1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</a:t>
            </a:r>
            <a:r>
              <a:rPr lang="tr-TR" sz="2400" b="1" i="1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the</a:t>
            </a:r>
            <a:r>
              <a:rPr lang="tr-TR" sz="2400" b="1" i="1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</a:t>
            </a:r>
            <a:r>
              <a:rPr lang="tr-TR" sz="2400" b="1" i="1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Cat</a:t>
            </a:r>
            <a:r>
              <a:rPr lang="tr-TR" sz="2400" b="1" i="1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Filminde Karşı </a:t>
            </a:r>
            <a:r>
              <a:rPr lang="tr-TR" sz="2400" b="1" i="0" u="none" strike="noStrike" dirty="0" smtClean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Kültür Temsili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 panose="02000503000000020003"/>
              </a:rPr>
              <a:t> </a:t>
            </a:r>
            <a:endParaRPr lang="tr-TR" sz="2400" b="1" dirty="0">
              <a:solidFill>
                <a:srgbClr val="0000FF"/>
              </a:solidFill>
              <a:latin typeface="Akzidenz-Grotesk Next Light" panose="02000503000000020003"/>
            </a:endParaRPr>
          </a:p>
        </p:txBody>
      </p:sp>
    </p:spTree>
    <p:extLst>
      <p:ext uri="{BB962C8B-B14F-4D97-AF65-F5344CB8AC3E}">
        <p14:creationId xmlns:p14="http://schemas.microsoft.com/office/powerpoint/2010/main" val="3029955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FİLM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14.15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5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 panose="02000503000000020003"/>
              </a:rPr>
              <a:t>Erdal SALİHOĞLU</a:t>
            </a:r>
          </a:p>
          <a:p>
            <a:pPr algn="ctr"/>
            <a:r>
              <a:rPr lang="tr-TR" sz="2400" b="1" i="1" dirty="0">
                <a:solidFill>
                  <a:srgbClr val="0000FF"/>
                </a:solidFill>
                <a:latin typeface="Akzidenz-Grotesk Next Light"/>
              </a:rPr>
              <a:t>Frankenstein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Uyarlamalarında Canavar Mitinin Yeniden Üretimi</a:t>
            </a:r>
          </a:p>
        </p:txBody>
      </p:sp>
    </p:spTree>
    <p:extLst>
      <p:ext uri="{BB962C8B-B14F-4D97-AF65-F5344CB8AC3E}">
        <p14:creationId xmlns:p14="http://schemas.microsoft.com/office/powerpoint/2010/main" val="533417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0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467486" y="1207082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FİLM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48997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Tarih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: 15.05.2026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14.30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5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058708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Aslıhan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AKTOZ</a:t>
            </a:r>
            <a:r>
              <a:rPr lang="tr-TR" sz="2400" b="0" i="0" u="none" strike="noStrike" dirty="0">
                <a:solidFill>
                  <a:srgbClr val="000000"/>
                </a:solidFill>
                <a:effectLst/>
                <a:latin typeface="Akzidenz-Grotesk Next Light" panose="02000503000000020003"/>
              </a:rPr>
              <a:t/>
            </a:r>
            <a:br>
              <a:rPr lang="tr-TR" sz="2400" b="0" i="0" u="none" strike="noStrike" dirty="0">
                <a:solidFill>
                  <a:srgbClr val="000000"/>
                </a:solidFill>
                <a:effectLst/>
                <a:latin typeface="Akzidenz-Grotesk Next Light" panose="02000503000000020003"/>
              </a:rPr>
            </a:b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Çağdaş Sinemada Optik Deformasyon: </a:t>
            </a:r>
            <a:r>
              <a:rPr lang="tr-TR" sz="2400" b="1" i="1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Die</a:t>
            </a:r>
            <a:r>
              <a:rPr lang="tr-TR" sz="2400" b="1" i="1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My </a:t>
            </a:r>
            <a:r>
              <a:rPr lang="tr-TR" sz="2400" b="1" i="1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Love</a:t>
            </a:r>
            <a:r>
              <a:rPr lang="tr-TR" sz="2400" b="1" i="1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Filminde </a:t>
            </a:r>
            <a:r>
              <a:rPr lang="tr-TR" sz="2400" b="1" i="0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Petzval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Lens ve Öznel Deneyimin </a:t>
            </a:r>
            <a:r>
              <a:rPr lang="tr-TR" sz="2400" b="1" i="0" u="none" strike="noStrike" dirty="0" smtClean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Görselleştirilmesi</a:t>
            </a:r>
            <a:endParaRPr lang="tr-TR" sz="2400" b="1" dirty="0">
              <a:solidFill>
                <a:srgbClr val="0000FF"/>
              </a:solidFill>
              <a:latin typeface="Akzidenz-Grotesk Next Light" panose="02000503000000020003"/>
            </a:endParaRPr>
          </a:p>
        </p:txBody>
      </p:sp>
    </p:spTree>
    <p:extLst>
      <p:ext uri="{BB962C8B-B14F-4D97-AF65-F5344CB8AC3E}">
        <p14:creationId xmlns:p14="http://schemas.microsoft.com/office/powerpoint/2010/main" val="392254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FİLM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 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14.45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5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285515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 panose="02000503000000020003"/>
              </a:rPr>
              <a:t>Muhammed Enes DOĞAN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 panose="02000503000000020003"/>
              </a:rPr>
              <a:t>Yeni Roman Estetiği Bağlamında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Alain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Robbe-Grillet'nin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  <a:r>
              <a:rPr lang="tr-TR" sz="2400" b="1" i="1" dirty="0">
                <a:solidFill>
                  <a:srgbClr val="0000FF"/>
                </a:solidFill>
                <a:latin typeface="Akzidenz-Grotesk Next Light"/>
              </a:rPr>
              <a:t>Yalan Söyleyen Adam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Filmi</a:t>
            </a:r>
          </a:p>
        </p:txBody>
      </p:sp>
    </p:spTree>
    <p:extLst>
      <p:ext uri="{BB962C8B-B14F-4D97-AF65-F5344CB8AC3E}">
        <p14:creationId xmlns:p14="http://schemas.microsoft.com/office/powerpoint/2010/main" val="3264682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FİLM TASARIMI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15.00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5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285515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 panose="02000503000000020003"/>
              </a:rPr>
              <a:t>Cemre GEÇER</a:t>
            </a:r>
          </a:p>
          <a:p>
            <a:pPr algn="ctr"/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Annelik Figürünün Canavarlaşması: </a:t>
            </a:r>
            <a:r>
              <a:rPr lang="tr-TR" sz="2400" b="1" i="1" u="none" strike="noStrike" dirty="0" err="1">
                <a:solidFill>
                  <a:srgbClr val="0000FF"/>
                </a:solidFill>
                <a:effectLst/>
                <a:latin typeface="Akzidenz-Grotesk Next Light" panose="02000503000000020003"/>
              </a:rPr>
              <a:t>Possession</a:t>
            </a:r>
            <a:r>
              <a:rPr lang="tr-TR" sz="2400" b="1" i="1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 (1981) </a:t>
            </a:r>
            <a:r>
              <a:rPr lang="tr-TR" sz="2400" b="1" i="0" u="none" strike="noStrike" dirty="0">
                <a:solidFill>
                  <a:srgbClr val="0000FF"/>
                </a:solidFill>
                <a:effectLst/>
                <a:latin typeface="Akzidenz-Grotesk Next Light" panose="02000503000000020003"/>
              </a:rPr>
              <a:t>Üzerinden Bir İnceleme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4077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1619</TotalTime>
  <Words>387</Words>
  <Application>Microsoft Office PowerPoint</Application>
  <PresentationFormat>Özel</PresentationFormat>
  <Paragraphs>76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241</cp:revision>
  <dcterms:created xsi:type="dcterms:W3CDTF">2022-05-23T10:38:10Z</dcterms:created>
  <dcterms:modified xsi:type="dcterms:W3CDTF">2026-03-24T06:02:15Z</dcterms:modified>
</cp:coreProperties>
</file>