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6"/>
  </p:handoutMasterIdLst>
  <p:sldIdLst>
    <p:sldId id="312" r:id="rId2"/>
    <p:sldId id="315" r:id="rId3"/>
    <p:sldId id="313" r:id="rId4"/>
    <p:sldId id="314" r:id="rId5"/>
  </p:sldIdLst>
  <p:sldSz cx="10691813" cy="7920038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4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AF8F7"/>
    <a:srgbClr val="6EE4E1"/>
    <a:srgbClr val="660066"/>
    <a:srgbClr val="18827F"/>
    <a:srgbClr val="157573"/>
    <a:srgbClr val="1A8E8B"/>
    <a:srgbClr val="115F5D"/>
    <a:srgbClr val="6D37CD"/>
    <a:srgbClr val="FFE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58" y="62"/>
      </p:cViewPr>
      <p:guideLst>
        <p:guide orient="horz" pos="2494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6" d="100"/>
          <a:sy n="116" d="100"/>
        </p:scale>
        <p:origin x="23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C09F2-85C5-4DCD-A395-2EB239CAAAD6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8C28F-EEBE-4D44-BFD1-13656DF1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6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96173"/>
            <a:ext cx="9088041" cy="2757347"/>
          </a:xfrm>
        </p:spPr>
        <p:txBody>
          <a:bodyPr anchor="b"/>
          <a:lstStyle>
            <a:lvl1pPr algn="ctr"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4159854"/>
            <a:ext cx="8018860" cy="1912175"/>
          </a:xfrm>
        </p:spPr>
        <p:txBody>
          <a:bodyPr/>
          <a:lstStyle>
            <a:lvl1pPr marL="0" indent="0" algn="ctr">
              <a:buNone/>
              <a:defRPr sz="2772"/>
            </a:lvl1pPr>
            <a:lvl2pPr marL="528020" indent="0" algn="ctr">
              <a:buNone/>
              <a:defRPr sz="2310"/>
            </a:lvl2pPr>
            <a:lvl3pPr marL="1056041" indent="0" algn="ctr">
              <a:buNone/>
              <a:defRPr sz="2079"/>
            </a:lvl3pPr>
            <a:lvl4pPr marL="1584061" indent="0" algn="ctr">
              <a:buNone/>
              <a:defRPr sz="1848"/>
            </a:lvl4pPr>
            <a:lvl5pPr marL="2112081" indent="0" algn="ctr">
              <a:buNone/>
              <a:defRPr sz="1848"/>
            </a:lvl5pPr>
            <a:lvl6pPr marL="2640101" indent="0" algn="ctr">
              <a:buNone/>
              <a:defRPr sz="1848"/>
            </a:lvl6pPr>
            <a:lvl7pPr marL="3168122" indent="0" algn="ctr">
              <a:buNone/>
              <a:defRPr sz="1848"/>
            </a:lvl7pPr>
            <a:lvl8pPr marL="3696142" indent="0" algn="ctr">
              <a:buNone/>
              <a:defRPr sz="1848"/>
            </a:lvl8pPr>
            <a:lvl9pPr marL="4224162" indent="0" algn="ctr">
              <a:buNone/>
              <a:defRPr sz="1848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2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1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21669"/>
            <a:ext cx="2305422" cy="6711866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21669"/>
            <a:ext cx="6782619" cy="6711866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7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1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974512"/>
            <a:ext cx="9221689" cy="3294515"/>
          </a:xfrm>
        </p:spPr>
        <p:txBody>
          <a:bodyPr anchor="b"/>
          <a:lstStyle>
            <a:lvl1pPr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300194"/>
            <a:ext cx="9221689" cy="1732508"/>
          </a:xfrm>
        </p:spPr>
        <p:txBody>
          <a:bodyPr/>
          <a:lstStyle>
            <a:lvl1pPr marL="0" indent="0">
              <a:buNone/>
              <a:defRPr sz="2772">
                <a:solidFill>
                  <a:schemeClr val="tx1"/>
                </a:solidFill>
              </a:defRPr>
            </a:lvl1pPr>
            <a:lvl2pPr marL="528020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41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 marL="158406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4pPr>
            <a:lvl5pPr marL="211208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5pPr>
            <a:lvl6pPr marL="264010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6pPr>
            <a:lvl7pPr marL="316812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7pPr>
            <a:lvl8pPr marL="369614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8pPr>
            <a:lvl9pPr marL="422416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0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75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21671"/>
            <a:ext cx="9221689" cy="1530841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941510"/>
            <a:ext cx="4523137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893014"/>
            <a:ext cx="4523137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941510"/>
            <a:ext cx="4545413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893014"/>
            <a:ext cx="4545413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7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6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140341"/>
            <a:ext cx="5412730" cy="5628360"/>
          </a:xfrm>
        </p:spPr>
        <p:txBody>
          <a:bodyPr/>
          <a:lstStyle>
            <a:lvl1pPr>
              <a:defRPr sz="3696"/>
            </a:lvl1pPr>
            <a:lvl2pPr>
              <a:defRPr sz="3234"/>
            </a:lvl2pPr>
            <a:lvl3pPr>
              <a:defRPr sz="2772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140341"/>
            <a:ext cx="5412730" cy="5628360"/>
          </a:xfrm>
        </p:spPr>
        <p:txBody>
          <a:bodyPr anchor="t"/>
          <a:lstStyle>
            <a:lvl1pPr marL="0" indent="0">
              <a:buNone/>
              <a:defRPr sz="3696"/>
            </a:lvl1pPr>
            <a:lvl2pPr marL="528020" indent="0">
              <a:buNone/>
              <a:defRPr sz="3234"/>
            </a:lvl2pPr>
            <a:lvl3pPr marL="1056041" indent="0">
              <a:buNone/>
              <a:defRPr sz="2772"/>
            </a:lvl3pPr>
            <a:lvl4pPr marL="1584061" indent="0">
              <a:buNone/>
              <a:defRPr sz="2310"/>
            </a:lvl4pPr>
            <a:lvl5pPr marL="2112081" indent="0">
              <a:buNone/>
              <a:defRPr sz="2310"/>
            </a:lvl5pPr>
            <a:lvl6pPr marL="2640101" indent="0">
              <a:buNone/>
              <a:defRPr sz="2310"/>
            </a:lvl6pPr>
            <a:lvl7pPr marL="3168122" indent="0">
              <a:buNone/>
              <a:defRPr sz="2310"/>
            </a:lvl7pPr>
            <a:lvl8pPr marL="3696142" indent="0">
              <a:buNone/>
              <a:defRPr sz="2310"/>
            </a:lvl8pPr>
            <a:lvl9pPr marL="4224162" indent="0">
              <a:buNone/>
              <a:defRPr sz="231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0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21671"/>
            <a:ext cx="9221689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108344"/>
            <a:ext cx="9221689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F5362-BF55-4ACA-89C6-14C4036E8A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340703"/>
            <a:ext cx="3608487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2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56041" rtl="0" eaLnBrk="1" latinLnBrk="0" hangingPunct="1">
        <a:lnSpc>
          <a:spcPct val="90000"/>
        </a:lnSpc>
        <a:spcBef>
          <a:spcPct val="0"/>
        </a:spcBef>
        <a:buNone/>
        <a:defRPr sz="5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010" indent="-264010" algn="l" defTabSz="1056041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92030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772" kern="1200">
          <a:solidFill>
            <a:schemeClr val="tx1"/>
          </a:solidFill>
          <a:latin typeface="+mn-lt"/>
          <a:ea typeface="+mn-ea"/>
          <a:cs typeface="+mn-cs"/>
        </a:defRPr>
      </a:lvl2pPr>
      <a:lvl3pPr marL="132005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807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37609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90411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43213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96015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48817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802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604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406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208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4010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812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614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416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5000"/>
                    </a14:imgEffect>
                    <a14:imgEffect>
                      <a14:saturation sat="305000"/>
                    </a14:imgEffect>
                    <a14:imgEffect>
                      <a14:brightnessContrast bright="-39000" contrast="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  <a:solidFill>
            <a:schemeClr val="accent2">
              <a:alpha val="55000"/>
            </a:schemeClr>
          </a:solidFill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6" y="2170866"/>
            <a:ext cx="1040290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2025-2026 GÜZ YARIYILI LİSANSÜSTÜ </a:t>
            </a:r>
          </a:p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ÖĞRENCİ SEMİNERLERİ</a:t>
            </a:r>
          </a:p>
          <a:p>
            <a:pPr algn="r"/>
            <a:r>
              <a:rPr lang="tr-TR" sz="3200" b="1" dirty="0"/>
              <a:t>MÜZİK ANASANAT DALI</a:t>
            </a:r>
          </a:p>
          <a:p>
            <a:pPr algn="r"/>
            <a:endParaRPr lang="tr-TR" sz="4000" b="1" dirty="0">
              <a:solidFill>
                <a:srgbClr val="0000FF"/>
              </a:solidFill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3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5000"/>
                    </a14:imgEffect>
                    <a14:imgEffect>
                      <a14:saturation sat="305000"/>
                    </a14:imgEffect>
                    <a14:imgEffect>
                      <a14:brightnessContrast bright="-39000" contrast="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  <a:solidFill>
            <a:schemeClr val="accent2">
              <a:alpha val="55000"/>
            </a:schemeClr>
          </a:solidFill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085222" y="1998179"/>
            <a:ext cx="9445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4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2025-2026 </a:t>
            </a:r>
            <a:r>
              <a:rPr lang="tr-TR" sz="2400" b="1" dirty="0">
                <a:solidFill>
                  <a:srgbClr val="0000FF"/>
                </a:solidFill>
                <a:latin typeface="Akzidenz-Grotesk Next Light" panose="02000503000000020003"/>
              </a:rPr>
              <a:t>GÜZ YARIYILI LİSANSÜSTÜ ÖĞRENCİ </a:t>
            </a:r>
            <a:r>
              <a:rPr lang="tr-TR" sz="2400" b="1" dirty="0" smtClean="0">
                <a:solidFill>
                  <a:srgbClr val="0000FF"/>
                </a:solidFill>
                <a:latin typeface="Akzidenz-Grotesk Next Light" panose="02000503000000020003"/>
              </a:rPr>
              <a:t>SEMİNERLERİ</a:t>
            </a:r>
            <a:endParaRPr lang="tr-TR" sz="2400" b="1" dirty="0">
              <a:solidFill>
                <a:srgbClr val="0000FF"/>
              </a:solidFill>
              <a:latin typeface="Akzidenz-Grotesk Next Light" panose="02000503000000020003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4687517" y="4813444"/>
            <a:ext cx="4970217" cy="1272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: 26.11.2025 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Saat:13.00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: DEÜ </a:t>
            </a: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Devlet Konservatuvarı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3. Kat Toplantı Salonu</a:t>
            </a:r>
          </a:p>
        </p:txBody>
      </p:sp>
      <p:sp>
        <p:nvSpPr>
          <p:cNvPr id="8" name="Dikdörtgen 7"/>
          <p:cNvSpPr/>
          <p:nvPr/>
        </p:nvSpPr>
        <p:spPr>
          <a:xfrm>
            <a:off x="999959" y="2518163"/>
            <a:ext cx="9445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400" b="1" dirty="0">
                <a:latin typeface="Akzidenz-Grotesk Next Light" panose="02000503000000020003"/>
              </a:rPr>
              <a:t>MÜZİK ANASANAT DALI</a:t>
            </a:r>
          </a:p>
        </p:txBody>
      </p:sp>
      <p:sp>
        <p:nvSpPr>
          <p:cNvPr id="9" name="Dikdörtgen 8"/>
          <p:cNvSpPr/>
          <p:nvPr/>
        </p:nvSpPr>
        <p:spPr>
          <a:xfrm>
            <a:off x="3693251" y="3201161"/>
            <a:ext cx="69587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 </a:t>
            </a:r>
            <a:endParaRPr lang="tr-TR" dirty="0"/>
          </a:p>
          <a:p>
            <a:pPr algn="ctr"/>
            <a:r>
              <a:rPr lang="tr-TR" b="1" dirty="0">
                <a:solidFill>
                  <a:srgbClr val="0000FF"/>
                </a:solidFill>
                <a:latin typeface="Akzidenz-Grotesk Next Light" panose="02000503000000020003"/>
              </a:rPr>
              <a:t>Sude ŞEKER</a:t>
            </a:r>
          </a:p>
          <a:p>
            <a:pPr algn="ctr"/>
            <a:r>
              <a:rPr lang="tr-TR" b="1" dirty="0">
                <a:latin typeface="Akzidenz-Grotesk Next Light" panose="02000503000000020003"/>
              </a:rPr>
              <a:t>Modern Japon Müzik Estetiğinde Tını ve Zaman, Toru </a:t>
            </a:r>
            <a:r>
              <a:rPr lang="tr-TR" b="1" dirty="0" err="1">
                <a:latin typeface="Akzidenz-Grotesk Next Light" panose="02000503000000020003"/>
              </a:rPr>
              <a:t>Takemitsu’nun</a:t>
            </a:r>
            <a:r>
              <a:rPr lang="tr-TR" b="1" dirty="0">
                <a:latin typeface="Akzidenz-Grotesk Next Light" panose="02000503000000020003"/>
              </a:rPr>
              <a:t> </a:t>
            </a:r>
            <a:r>
              <a:rPr lang="tr-TR" b="1" dirty="0" err="1">
                <a:latin typeface="Akzidenz-Grotesk Next Light" panose="02000503000000020003"/>
              </a:rPr>
              <a:t>Rain</a:t>
            </a:r>
            <a:r>
              <a:rPr lang="tr-TR" b="1" dirty="0">
                <a:latin typeface="Akzidenz-Grotesk Next Light" panose="02000503000000020003"/>
              </a:rPr>
              <a:t> </a:t>
            </a:r>
            <a:r>
              <a:rPr lang="tr-TR" b="1" dirty="0" err="1">
                <a:latin typeface="Akzidenz-Grotesk Next Light" panose="02000503000000020003"/>
              </a:rPr>
              <a:t>Tree</a:t>
            </a:r>
            <a:r>
              <a:rPr lang="tr-TR" b="1" dirty="0">
                <a:latin typeface="Akzidenz-Grotesk Next Light" panose="02000503000000020003"/>
              </a:rPr>
              <a:t> </a:t>
            </a:r>
            <a:r>
              <a:rPr lang="tr-TR" b="1" dirty="0" err="1">
                <a:latin typeface="Akzidenz-Grotesk Next Light" panose="02000503000000020003"/>
              </a:rPr>
              <a:t>Sketch</a:t>
            </a:r>
            <a:r>
              <a:rPr lang="tr-TR" b="1" dirty="0">
                <a:latin typeface="Akzidenz-Grotesk Next Light" panose="02000503000000020003"/>
              </a:rPr>
              <a:t> II Örneği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55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5000"/>
                    </a14:imgEffect>
                    <a14:imgEffect>
                      <a14:saturation sat="305000"/>
                    </a14:imgEffect>
                    <a14:imgEffect>
                      <a14:brightnessContrast bright="-39000" contrast="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  <a:solidFill>
            <a:schemeClr val="accent2">
              <a:alpha val="55000"/>
            </a:schemeClr>
          </a:solidFill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085222" y="1998179"/>
            <a:ext cx="9445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4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2025-2026 </a:t>
            </a:r>
            <a:r>
              <a:rPr lang="tr-TR" sz="2400" b="1" dirty="0">
                <a:solidFill>
                  <a:srgbClr val="0000FF"/>
                </a:solidFill>
                <a:latin typeface="Akzidenz-Grotesk Next Light" panose="02000503000000020003"/>
              </a:rPr>
              <a:t>GÜZ YARIYILI LİSANSÜSTÜ ÖĞRENCİ </a:t>
            </a:r>
            <a:r>
              <a:rPr lang="tr-TR" sz="2400" b="1" dirty="0" smtClean="0">
                <a:solidFill>
                  <a:srgbClr val="0000FF"/>
                </a:solidFill>
                <a:latin typeface="Akzidenz-Grotesk Next Light" panose="02000503000000020003"/>
              </a:rPr>
              <a:t>SEMİNERLERİ</a:t>
            </a:r>
            <a:endParaRPr lang="tr-TR" sz="2400" b="1" dirty="0">
              <a:solidFill>
                <a:srgbClr val="0000FF"/>
              </a:solidFill>
              <a:latin typeface="Akzidenz-Grotesk Next Light" panose="02000503000000020003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4687519" y="4458023"/>
            <a:ext cx="49702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  <a:p>
            <a:pPr algn="ctr"/>
            <a:r>
              <a:rPr lang="tr-TR" b="1" dirty="0" smtClean="0"/>
              <a:t>Tarih</a:t>
            </a:r>
            <a:r>
              <a:rPr lang="tr-TR" b="1" dirty="0"/>
              <a:t>: 04.12.2025</a:t>
            </a:r>
            <a:endParaRPr lang="tr-TR" dirty="0"/>
          </a:p>
          <a:p>
            <a:pPr algn="ctr"/>
            <a:r>
              <a:rPr lang="tr-TR" b="1" dirty="0"/>
              <a:t>Saat: 15:00</a:t>
            </a:r>
            <a:endParaRPr lang="tr-TR" dirty="0"/>
          </a:p>
          <a:p>
            <a:pPr algn="ctr"/>
            <a:r>
              <a:rPr lang="tr-TR" b="1" dirty="0"/>
              <a:t>Yer: </a:t>
            </a:r>
            <a:r>
              <a:rPr lang="tr-TR" b="1" dirty="0" smtClean="0"/>
              <a:t>DEÜ </a:t>
            </a:r>
            <a:r>
              <a:rPr lang="tr-TR" b="1" dirty="0"/>
              <a:t>Devlet Konservatuvarı</a:t>
            </a:r>
            <a:endParaRPr lang="tr-TR" dirty="0"/>
          </a:p>
          <a:p>
            <a:pPr algn="ctr"/>
            <a:r>
              <a:rPr lang="tr-TR" b="1" dirty="0"/>
              <a:t>3. Kat Toplantı Odası</a:t>
            </a:r>
            <a:endParaRPr lang="tr-TR" sz="28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999959" y="2518163"/>
            <a:ext cx="9445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400" b="1" dirty="0">
                <a:latin typeface="Akzidenz-Grotesk Next Light" panose="02000503000000020003"/>
              </a:rPr>
              <a:t>MÜZİK ANASANAT DALI</a:t>
            </a:r>
          </a:p>
        </p:txBody>
      </p:sp>
      <p:sp>
        <p:nvSpPr>
          <p:cNvPr id="9" name="Dikdörtgen 8"/>
          <p:cNvSpPr/>
          <p:nvPr/>
        </p:nvSpPr>
        <p:spPr>
          <a:xfrm>
            <a:off x="4339848" y="3534693"/>
            <a:ext cx="56655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 smtClean="0"/>
              <a:t> </a:t>
            </a:r>
            <a:r>
              <a:rPr lang="tr-TR" b="1" dirty="0" smtClean="0">
                <a:solidFill>
                  <a:srgbClr val="0000FF"/>
                </a:solidFill>
              </a:rPr>
              <a:t>Ata Semih </a:t>
            </a:r>
            <a:r>
              <a:rPr lang="tr-TR" b="1" dirty="0" err="1" smtClean="0">
                <a:solidFill>
                  <a:srgbClr val="0000FF"/>
                </a:solidFill>
              </a:rPr>
              <a:t>ATIŞERi</a:t>
            </a:r>
            <a:endParaRPr lang="tr-TR" dirty="0">
              <a:solidFill>
                <a:srgbClr val="0000FF"/>
              </a:solidFill>
            </a:endParaRPr>
          </a:p>
          <a:p>
            <a:pPr algn="ctr"/>
            <a:r>
              <a:rPr lang="tr-TR" b="1" dirty="0"/>
              <a:t>Richard </a:t>
            </a:r>
            <a:r>
              <a:rPr lang="tr-TR" b="1" dirty="0" smtClean="0"/>
              <a:t>Wagner’in Operalarında Kornonun Önem</a:t>
            </a:r>
            <a:r>
              <a:rPr lang="tr-TR" b="1" dirty="0" smtClean="0">
                <a:latin typeface="Akzidenz-Grotesk Next Light" panose="02000503000000020003"/>
              </a:rPr>
              <a:t>i</a:t>
            </a:r>
            <a:endParaRPr lang="tr-TR" b="1" dirty="0">
              <a:latin typeface="Akzidenz-Grotesk Next Light" panose="02000503000000020003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417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5000"/>
                    </a14:imgEffect>
                    <a14:imgEffect>
                      <a14:saturation sat="305000"/>
                    </a14:imgEffect>
                    <a14:imgEffect>
                      <a14:brightnessContrast bright="-39000" contrast="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  <a:solidFill>
            <a:schemeClr val="accent2">
              <a:alpha val="55000"/>
            </a:schemeClr>
          </a:solidFill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085222" y="1998179"/>
            <a:ext cx="9445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4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2025-2026 </a:t>
            </a:r>
            <a:r>
              <a:rPr lang="tr-TR" sz="2400" b="1" dirty="0">
                <a:solidFill>
                  <a:srgbClr val="0000FF"/>
                </a:solidFill>
                <a:latin typeface="Akzidenz-Grotesk Next Light" panose="02000503000000020003"/>
              </a:rPr>
              <a:t>GÜZ YARIYILI LİSANSÜSTÜ ÖĞRENCİ </a:t>
            </a:r>
            <a:r>
              <a:rPr lang="tr-TR" sz="2400" b="1" dirty="0" smtClean="0">
                <a:solidFill>
                  <a:srgbClr val="0000FF"/>
                </a:solidFill>
                <a:latin typeface="Akzidenz-Grotesk Next Light" panose="02000503000000020003"/>
              </a:rPr>
              <a:t>SEMİNERLERİ</a:t>
            </a:r>
            <a:endParaRPr lang="tr-TR" sz="2400" b="1" dirty="0">
              <a:solidFill>
                <a:srgbClr val="0000FF"/>
              </a:solidFill>
              <a:latin typeface="Akzidenz-Grotesk Next Light" panose="02000503000000020003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4687519" y="4814768"/>
            <a:ext cx="49702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 smtClean="0"/>
              <a:t> </a:t>
            </a:r>
            <a:r>
              <a:rPr lang="tr-TR" b="1" dirty="0"/>
              <a:t>Tarih: 15.12.2025</a:t>
            </a:r>
            <a:endParaRPr lang="tr-TR" dirty="0"/>
          </a:p>
          <a:p>
            <a:pPr algn="ctr"/>
            <a:r>
              <a:rPr lang="tr-TR" b="1" dirty="0"/>
              <a:t>Saat: 15:00</a:t>
            </a:r>
            <a:endParaRPr lang="tr-TR" dirty="0"/>
          </a:p>
          <a:p>
            <a:pPr algn="ctr"/>
            <a:r>
              <a:rPr lang="tr-TR" b="1" dirty="0"/>
              <a:t>Yer</a:t>
            </a:r>
            <a:r>
              <a:rPr lang="tr-TR" b="1"/>
              <a:t>: </a:t>
            </a:r>
            <a:r>
              <a:rPr lang="tr-TR" b="1" smtClean="0"/>
              <a:t>DEÜ </a:t>
            </a:r>
            <a:r>
              <a:rPr lang="tr-TR" b="1" dirty="0"/>
              <a:t>Devlet Konservatuvarı</a:t>
            </a:r>
            <a:endParaRPr lang="tr-TR" dirty="0"/>
          </a:p>
          <a:p>
            <a:pPr algn="ctr"/>
            <a:r>
              <a:rPr lang="tr-TR" b="1" dirty="0"/>
              <a:t>3. Kat Toplantı Odası</a:t>
            </a:r>
            <a:endParaRPr lang="tr-TR" sz="28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999959" y="2518163"/>
            <a:ext cx="9445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400" b="1" dirty="0">
                <a:latin typeface="Akzidenz-Grotesk Next Light" panose="02000503000000020003"/>
              </a:rPr>
              <a:t>MÜZİK ANASANAT DALI</a:t>
            </a:r>
          </a:p>
        </p:txBody>
      </p:sp>
      <p:sp>
        <p:nvSpPr>
          <p:cNvPr id="9" name="Dikdörtgen 8"/>
          <p:cNvSpPr/>
          <p:nvPr/>
        </p:nvSpPr>
        <p:spPr>
          <a:xfrm>
            <a:off x="3693251" y="3201161"/>
            <a:ext cx="69587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 </a:t>
            </a:r>
            <a:endParaRPr lang="tr-TR" dirty="0"/>
          </a:p>
          <a:p>
            <a:pPr algn="ctr"/>
            <a:r>
              <a:rPr lang="tr-TR" b="1" dirty="0" smtClean="0">
                <a:solidFill>
                  <a:srgbClr val="0000FF"/>
                </a:solidFill>
              </a:rPr>
              <a:t>Beste TANAĞARDIGİL</a:t>
            </a:r>
            <a:endParaRPr lang="tr-TR" dirty="0">
              <a:solidFill>
                <a:srgbClr val="0000FF"/>
              </a:solidFill>
            </a:endParaRPr>
          </a:p>
          <a:p>
            <a:pPr algn="ctr"/>
            <a:r>
              <a:rPr lang="tr-TR" b="1" dirty="0" smtClean="0"/>
              <a:t>19.Yüzyıl Rus Estetiğinde Müzik ve Resim İlişkisi</a:t>
            </a:r>
            <a:r>
              <a:rPr lang="tr-TR" b="1" dirty="0"/>
              <a:t>:</a:t>
            </a:r>
            <a:endParaRPr lang="tr-TR" dirty="0"/>
          </a:p>
          <a:p>
            <a:pPr algn="ctr"/>
            <a:r>
              <a:rPr lang="tr-TR" b="1" dirty="0" err="1" smtClean="0"/>
              <a:t>Mussorgsky’nin</a:t>
            </a:r>
            <a:r>
              <a:rPr lang="tr-TR" b="1" dirty="0" smtClean="0"/>
              <a:t> ‘</a:t>
            </a:r>
            <a:r>
              <a:rPr lang="tr-TR" b="1" dirty="0"/>
              <a:t>’Bir Sergiden Tablolar’’ Adlı Eseri Üzerine Bir İnceleme </a:t>
            </a:r>
            <a:endParaRPr lang="tr-TR" b="1" dirty="0">
              <a:latin typeface="Akzidenz-Grotesk Next Light" panose="02000503000000020003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86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1241</TotalTime>
  <Words>132</Words>
  <Application>Microsoft Office PowerPoint</Application>
  <PresentationFormat>Özel</PresentationFormat>
  <Paragraphs>31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9" baseType="lpstr">
      <vt:lpstr>Akzidenz-Grotesk Next Light</vt:lpstr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end.user</dc:creator>
  <cp:lastModifiedBy>end.user</cp:lastModifiedBy>
  <cp:revision>207</cp:revision>
  <dcterms:created xsi:type="dcterms:W3CDTF">2022-05-23T10:38:10Z</dcterms:created>
  <dcterms:modified xsi:type="dcterms:W3CDTF">2025-10-16T11:13:20Z</dcterms:modified>
</cp:coreProperties>
</file>