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301" r:id="rId2"/>
    <p:sldId id="303" r:id="rId3"/>
    <p:sldId id="304" r:id="rId4"/>
    <p:sldId id="305" r:id="rId5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FİLM TASARIMI ANASANAT DALI</a:t>
            </a:r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FİLM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316681"/>
            <a:ext cx="8369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Konuralp IŞIN</a:t>
            </a:r>
          </a:p>
          <a:p>
            <a:pPr algn="r" fontAlgn="ctr"/>
            <a:r>
              <a:rPr lang="tr-TR" sz="1600" b="1" dirty="0" smtClean="0">
                <a:latin typeface="Akzidenz-Grotesk Next Light" panose="02000503000000020003"/>
              </a:rPr>
              <a:t>Gerçekçilikten </a:t>
            </a:r>
            <a:r>
              <a:rPr lang="tr-TR" sz="1600" b="1" dirty="0" err="1" smtClean="0">
                <a:latin typeface="Akzidenz-Grotesk Next Light" panose="02000503000000020003"/>
              </a:rPr>
              <a:t>Postmodernizme</a:t>
            </a:r>
            <a:r>
              <a:rPr lang="tr-TR" sz="1600" b="1" dirty="0" smtClean="0">
                <a:latin typeface="Akzidenz-Grotesk Next Light" panose="02000503000000020003"/>
              </a:rPr>
              <a:t>: Sinemada Gerçeklik Algısının Tarihsel Dönüşümü</a:t>
            </a: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Eylem Şen YAZICI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Toplumsal Hafızanın İnşasında Sinemanın Rolü ve Yapay Zeka Destekli Çalışmaların Bu Bağlamda İncelenmesi </a:t>
            </a: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Mustafa ÜNAL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Hatırlamak mı, Aklamak mı? Beşir'le Vals Örneği Üzerinden Sinemada Kefaret</a:t>
            </a: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Volkan GÜLERYÜZ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Sinemada </a:t>
            </a:r>
            <a:r>
              <a:rPr lang="tr-TR" sz="1600" b="1" dirty="0" err="1" smtClean="0">
                <a:solidFill>
                  <a:srgbClr val="000000"/>
                </a:solidFill>
                <a:latin typeface="Akzidenz-Grotesk Next Light" panose="02000503000000020003"/>
              </a:rPr>
              <a:t>Okült</a:t>
            </a:r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Felsefenin Etkileri: </a:t>
            </a:r>
            <a:r>
              <a:rPr lang="tr-TR" sz="1600" b="1" dirty="0" err="1" smtClean="0">
                <a:solidFill>
                  <a:srgbClr val="000000"/>
                </a:solidFill>
                <a:latin typeface="Akzidenz-Grotesk Next Light" panose="02000503000000020003"/>
              </a:rPr>
              <a:t>Eric</a:t>
            </a:r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  <a:latin typeface="Akzidenz-Grotesk Next Light" panose="02000503000000020003"/>
              </a:rPr>
              <a:t>Rohmer</a:t>
            </a:r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Le </a:t>
            </a:r>
            <a:r>
              <a:rPr lang="tr-TR" sz="1600" b="1" dirty="0" err="1" smtClean="0">
                <a:solidFill>
                  <a:srgbClr val="000000"/>
                </a:solidFill>
                <a:latin typeface="Akzidenz-Grotesk Next Light" panose="02000503000000020003"/>
              </a:rPr>
              <a:t>Signe</a:t>
            </a:r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  <a:latin typeface="Akzidenz-Grotesk Next Light" panose="02000503000000020003"/>
              </a:rPr>
              <a:t>du</a:t>
            </a:r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  <a:latin typeface="Akzidenz-Grotesk Next Light" panose="02000503000000020003"/>
              </a:rPr>
              <a:t>Lion</a:t>
            </a:r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Filminin İncelemesi</a:t>
            </a: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Fatih ERKOÇ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Gotik Korku Sinemasında İzolasyon: </a:t>
            </a:r>
            <a:r>
              <a:rPr lang="tr-TR" sz="1600" b="1" dirty="0" err="1" smtClean="0">
                <a:solidFill>
                  <a:srgbClr val="000000"/>
                </a:solidFill>
                <a:latin typeface="Akzidenz-Grotesk Next Light" panose="02000503000000020003"/>
              </a:rPr>
              <a:t>The</a:t>
            </a:r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  <a:latin typeface="Akzidenz-Grotesk Next Light" panose="02000503000000020003"/>
              </a:rPr>
              <a:t>Lighthouse</a:t>
            </a:r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Filminin Tekinsiz Sinematografisi</a:t>
            </a:r>
          </a:p>
          <a:p>
            <a:pPr algn="ctr" fontAlgn="ctr"/>
            <a:endParaRPr lang="tr-TR" sz="1600" b="1" dirty="0" smtClean="0">
              <a:latin typeface="Arial" panose="020B0604020202020204" pitchFamily="34" charset="0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13.06.2025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10:00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422008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FİLM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316681"/>
            <a:ext cx="83690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Nurseli ŞAHİN BALTACI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Ekofeminizm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Perspektifinden Tahakküm Altındaki Doğa ve Kadının Sinemada Temsilleri</a:t>
            </a:r>
          </a:p>
          <a:p>
            <a:pPr algn="r" fontAlgn="ct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Fatmanur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EFE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Jan Potocki Sinemasında Doğu Anlatısının İzleri</a:t>
            </a:r>
            <a:endParaRPr lang="tr-TR" sz="1600" b="1" dirty="0">
              <a:solidFill>
                <a:srgbClr val="000000"/>
              </a:solidFill>
              <a:latin typeface="Akzidenz-Grotesk Next Light" panose="02000503000000020003"/>
            </a:endParaRP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Mahmut Can GÜRPINAR</a:t>
            </a:r>
          </a:p>
          <a:p>
            <a:pPr algn="r" fontAlgn="ctr"/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>
                <a:latin typeface="Akzidenz-Grotesk Next Light" panose="02000503000000020003"/>
              </a:rPr>
              <a:t>Yavuz </a:t>
            </a:r>
            <a:r>
              <a:rPr lang="tr-TR" sz="1600" b="1" dirty="0" err="1">
                <a:latin typeface="Akzidenz-Grotesk Next Light" panose="02000503000000020003"/>
              </a:rPr>
              <a:t>Turgul'un</a:t>
            </a:r>
            <a:r>
              <a:rPr lang="tr-TR" sz="1600" b="1" dirty="0">
                <a:latin typeface="Akzidenz-Grotesk Next Light" panose="02000503000000020003"/>
              </a:rPr>
              <a:t> Demir Yol Filminde Üçüncü Sinemanın İzleri</a:t>
            </a: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İbrahim EVİN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Drive 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My Car Filminde Başkalarının Ölümü: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Emmanuel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Levinas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Perspektifinden Bir Bakış</a:t>
            </a:r>
            <a:endParaRPr lang="tr-TR" sz="1600" b="1" dirty="0">
              <a:latin typeface="Akzidenz-Grotesk Next Light" panose="02000503000000020003"/>
            </a:endParaRP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Berfin KAYA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Suriyeli Sığınmacı Yönetmenlerin Filmlerinin Aksanlı Sinema Çerçevesinde İncelenmesi</a:t>
            </a:r>
            <a:endParaRPr lang="tr-TR" sz="1600" b="1" dirty="0">
              <a:latin typeface="Akzidenz-Grotesk Next Light" panose="02000503000000020003"/>
            </a:endParaRPr>
          </a:p>
          <a:p>
            <a:pPr algn="ctr" fontAlgn="ctr"/>
            <a:endParaRPr lang="tr-TR" sz="1600" b="1" dirty="0" smtClean="0">
              <a:latin typeface="Arial" panose="020B0604020202020204" pitchFamily="34" charset="0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590756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13.06.2025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10:00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08828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tr-TR" sz="2000" b="1" dirty="0">
                <a:latin typeface="Akzidenz-Grotesk Next Light" panose="02000503000000020003"/>
              </a:rPr>
              <a:t>FİLM TASARIMI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075173" y="2168681"/>
            <a:ext cx="96166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Selahattin Can KAHRAMAN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Sinema 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Filmlerinde Yerin Yok-Yere Dönüşümü: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Zone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of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Interest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 Örneği</a:t>
            </a:r>
            <a:endParaRPr lang="tr-TR" sz="1600" b="1" dirty="0">
              <a:latin typeface="Akzidenz-Grotesk Next Light" panose="02000503000000020003"/>
            </a:endParaRP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Burhan DEMİR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Yönetmenler İçin Bir Araç: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Viewpoints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 Tekniği</a:t>
            </a: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Nurgül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TUNÇ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BAŞER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Ken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Loach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Sinemasında Toplumsal Hafızanın İnşası: ‘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The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Old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Oak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’ Örneği</a:t>
            </a: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Muhammed Ali BAŞPINAR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Anonim Mekanlar ve Kültürel Yabancılaşma: Yok-Yer Kavramının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Chungking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Express Filmindeki Temsili</a:t>
            </a:r>
          </a:p>
          <a:p>
            <a:pPr algn="r" font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Gülçin İÇÖZ</a:t>
            </a:r>
          </a:p>
          <a:p>
            <a:pPr algn="r" fontAlgn="ctr"/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>
                <a:latin typeface="Akzidenz-Grotesk Next Light" panose="02000503000000020003"/>
              </a:rPr>
              <a:t>Hızlı Tüketim Çağında </a:t>
            </a:r>
            <a:r>
              <a:rPr lang="tr-TR" sz="1600" b="1" dirty="0" err="1">
                <a:latin typeface="Akzidenz-Grotesk Next Light" panose="02000503000000020003"/>
              </a:rPr>
              <a:t>Mikrodramalar</a:t>
            </a:r>
            <a:r>
              <a:rPr lang="tr-TR" sz="1600" b="1" dirty="0">
                <a:latin typeface="Akzidenz-Grotesk Next Light" panose="02000503000000020003"/>
              </a:rPr>
              <a:t> (Dikey Dizi) ve Fastfood Kültürü Bağlamında "Sahte Evlilik" </a:t>
            </a:r>
            <a:r>
              <a:rPr lang="tr-TR" sz="1600" b="1" dirty="0" smtClean="0">
                <a:latin typeface="Akzidenz-Grotesk Next Light" panose="02000503000000020003"/>
              </a:rPr>
              <a:t>Dizisi</a:t>
            </a:r>
            <a:endParaRPr lang="tr-TR" sz="1600" b="1" dirty="0">
              <a:solidFill>
                <a:srgbClr val="FFFFFF"/>
              </a:solidFill>
              <a:latin typeface="Akzidenz-Grotesk Next Light" panose="02000503000000020003"/>
            </a:endParaRPr>
          </a:p>
          <a:p>
            <a:pPr algn="r" fontAlgn="ct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Mahsun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DELEK</a:t>
            </a:r>
          </a:p>
          <a:p>
            <a:pPr algn="r" fontAlgn="ctr"/>
            <a:r>
              <a:rPr lang="tr-TR" sz="1600" b="1" dirty="0" smtClean="0">
                <a:solidFill>
                  <a:srgbClr val="000000"/>
                </a:solidFill>
                <a:latin typeface="Akzidenz-Grotesk Next Light" panose="02000503000000020003"/>
              </a:rPr>
              <a:t>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Ghost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of </a:t>
            </a:r>
            <a:r>
              <a:rPr lang="tr-TR" sz="1600" b="1" dirty="0" err="1">
                <a:solidFill>
                  <a:srgbClr val="000000"/>
                </a:solidFill>
                <a:latin typeface="Akzidenz-Grotesk Next Light" panose="02000503000000020003"/>
              </a:rPr>
              <a:t>Tsushima’da</a:t>
            </a:r>
            <a:r>
              <a:rPr lang="tr-TR" sz="1600" b="1" dirty="0">
                <a:solidFill>
                  <a:srgbClr val="000000"/>
                </a:solidFill>
                <a:latin typeface="Akzidenz-Grotesk Next Light" panose="02000503000000020003"/>
              </a:rPr>
              <a:t> Sinematik Renk Kullanımı: Dijital Anlatıda Görsel Estetik ve Duygusal Derinlik</a:t>
            </a:r>
            <a:endParaRPr lang="tr-TR" sz="1600" b="1" dirty="0">
              <a:latin typeface="Akzidenz-Grotesk Next Light" panose="02000503000000020003"/>
            </a:endParaRPr>
          </a:p>
          <a:p>
            <a:pPr algn="r" fontAlgn="ctr"/>
            <a:endParaRPr lang="tr-TR" sz="1600" b="1" dirty="0" smtClean="0">
              <a:latin typeface="Akzidenz-Grotesk Next Light" panose="02000503000000020003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817844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>
                <a:latin typeface="Akzidenz-Grotesk Next Light" panose="02000503000000020003"/>
                <a:ea typeface="Calibri" panose="020F0502020204030204" pitchFamily="34" charset="0"/>
                <a:cs typeface="Arial" panose="020B0604020202020204" pitchFamily="34" charset="0"/>
              </a:rPr>
              <a:t>13.06.2025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10:00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71642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1171</TotalTime>
  <Words>297</Words>
  <Application>Microsoft Office PowerPoint</Application>
  <PresentationFormat>Özel</PresentationFormat>
  <Paragraphs>50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192</cp:revision>
  <dcterms:created xsi:type="dcterms:W3CDTF">2022-05-23T10:38:10Z</dcterms:created>
  <dcterms:modified xsi:type="dcterms:W3CDTF">2025-03-24T12:04:48Z</dcterms:modified>
</cp:coreProperties>
</file>