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9"/>
  </p:handoutMasterIdLst>
  <p:sldIdLst>
    <p:sldId id="301" r:id="rId2"/>
    <p:sldId id="309" r:id="rId3"/>
    <p:sldId id="305" r:id="rId4"/>
    <p:sldId id="306" r:id="rId5"/>
    <p:sldId id="310" r:id="rId6"/>
    <p:sldId id="308" r:id="rId7"/>
    <p:sldId id="311" r:id="rId8"/>
  </p:sldIdLst>
  <p:sldSz cx="10691813" cy="7920038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494">
          <p15:clr>
            <a:srgbClr val="A4A3A4"/>
          </p15:clr>
        </p15:guide>
        <p15:guide id="2" pos="336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DAF8F7"/>
    <a:srgbClr val="6EE4E1"/>
    <a:srgbClr val="660066"/>
    <a:srgbClr val="18827F"/>
    <a:srgbClr val="157573"/>
    <a:srgbClr val="1A8E8B"/>
    <a:srgbClr val="115F5D"/>
    <a:srgbClr val="6D37CD"/>
    <a:srgbClr val="FFE5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4" d="100"/>
          <a:sy n="64" d="100"/>
        </p:scale>
        <p:origin x="-1242" y="-102"/>
      </p:cViewPr>
      <p:guideLst>
        <p:guide orient="horz" pos="2494"/>
        <p:guide pos="336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16" d="100"/>
          <a:sy n="116" d="100"/>
        </p:scale>
        <p:origin x="238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BC09F2-85C5-4DCD-A395-2EB239CAAAD6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58C28F-EEBE-4D44-BFD1-13656DF10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769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96173"/>
            <a:ext cx="9088041" cy="2757347"/>
          </a:xfrm>
        </p:spPr>
        <p:txBody>
          <a:bodyPr anchor="b"/>
          <a:lstStyle>
            <a:lvl1pPr algn="ctr">
              <a:defRPr sz="6929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4159854"/>
            <a:ext cx="8018860" cy="1912175"/>
          </a:xfrm>
        </p:spPr>
        <p:txBody>
          <a:bodyPr/>
          <a:lstStyle>
            <a:lvl1pPr marL="0" indent="0" algn="ctr">
              <a:buNone/>
              <a:defRPr sz="2772"/>
            </a:lvl1pPr>
            <a:lvl2pPr marL="528020" indent="0" algn="ctr">
              <a:buNone/>
              <a:defRPr sz="2310"/>
            </a:lvl2pPr>
            <a:lvl3pPr marL="1056041" indent="0" algn="ctr">
              <a:buNone/>
              <a:defRPr sz="2079"/>
            </a:lvl3pPr>
            <a:lvl4pPr marL="1584061" indent="0" algn="ctr">
              <a:buNone/>
              <a:defRPr sz="1848"/>
            </a:lvl4pPr>
            <a:lvl5pPr marL="2112081" indent="0" algn="ctr">
              <a:buNone/>
              <a:defRPr sz="1848"/>
            </a:lvl5pPr>
            <a:lvl6pPr marL="2640101" indent="0" algn="ctr">
              <a:buNone/>
              <a:defRPr sz="1848"/>
            </a:lvl6pPr>
            <a:lvl7pPr marL="3168122" indent="0" algn="ctr">
              <a:buNone/>
              <a:defRPr sz="1848"/>
            </a:lvl7pPr>
            <a:lvl8pPr marL="3696142" indent="0" algn="ctr">
              <a:buNone/>
              <a:defRPr sz="1848"/>
            </a:lvl8pPr>
            <a:lvl9pPr marL="4224162" indent="0" algn="ctr">
              <a:buNone/>
              <a:defRPr sz="1848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821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417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21669"/>
            <a:ext cx="2305422" cy="6711866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21669"/>
            <a:ext cx="6782619" cy="6711866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379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412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974512"/>
            <a:ext cx="9221689" cy="3294515"/>
          </a:xfrm>
        </p:spPr>
        <p:txBody>
          <a:bodyPr anchor="b"/>
          <a:lstStyle>
            <a:lvl1pPr>
              <a:defRPr sz="6929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300194"/>
            <a:ext cx="9221689" cy="1732508"/>
          </a:xfrm>
        </p:spPr>
        <p:txBody>
          <a:bodyPr/>
          <a:lstStyle>
            <a:lvl1pPr marL="0" indent="0">
              <a:buNone/>
              <a:defRPr sz="2772">
                <a:solidFill>
                  <a:schemeClr val="tx1"/>
                </a:solidFill>
              </a:defRPr>
            </a:lvl1pPr>
            <a:lvl2pPr marL="528020" indent="0">
              <a:buNone/>
              <a:defRPr sz="2310">
                <a:solidFill>
                  <a:schemeClr val="tx1">
                    <a:tint val="75000"/>
                  </a:schemeClr>
                </a:solidFill>
              </a:defRPr>
            </a:lvl2pPr>
            <a:lvl3pPr marL="1056041" indent="0">
              <a:buNone/>
              <a:defRPr sz="2079">
                <a:solidFill>
                  <a:schemeClr val="tx1">
                    <a:tint val="75000"/>
                  </a:schemeClr>
                </a:solidFill>
              </a:defRPr>
            </a:lvl3pPr>
            <a:lvl4pPr marL="1584061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4pPr>
            <a:lvl5pPr marL="2112081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5pPr>
            <a:lvl6pPr marL="2640101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6pPr>
            <a:lvl7pPr marL="3168122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7pPr>
            <a:lvl8pPr marL="3696142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8pPr>
            <a:lvl9pPr marL="4224162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408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108344"/>
            <a:ext cx="4544021" cy="5025191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108344"/>
            <a:ext cx="4544021" cy="5025191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075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21671"/>
            <a:ext cx="9221689" cy="1530841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941510"/>
            <a:ext cx="4523137" cy="951504"/>
          </a:xfrm>
        </p:spPr>
        <p:txBody>
          <a:bodyPr anchor="b"/>
          <a:lstStyle>
            <a:lvl1pPr marL="0" indent="0">
              <a:buNone/>
              <a:defRPr sz="2772" b="1"/>
            </a:lvl1pPr>
            <a:lvl2pPr marL="528020" indent="0">
              <a:buNone/>
              <a:defRPr sz="2310" b="1"/>
            </a:lvl2pPr>
            <a:lvl3pPr marL="1056041" indent="0">
              <a:buNone/>
              <a:defRPr sz="2079" b="1"/>
            </a:lvl3pPr>
            <a:lvl4pPr marL="1584061" indent="0">
              <a:buNone/>
              <a:defRPr sz="1848" b="1"/>
            </a:lvl4pPr>
            <a:lvl5pPr marL="2112081" indent="0">
              <a:buNone/>
              <a:defRPr sz="1848" b="1"/>
            </a:lvl5pPr>
            <a:lvl6pPr marL="2640101" indent="0">
              <a:buNone/>
              <a:defRPr sz="1848" b="1"/>
            </a:lvl6pPr>
            <a:lvl7pPr marL="3168122" indent="0">
              <a:buNone/>
              <a:defRPr sz="1848" b="1"/>
            </a:lvl7pPr>
            <a:lvl8pPr marL="3696142" indent="0">
              <a:buNone/>
              <a:defRPr sz="1848" b="1"/>
            </a:lvl8pPr>
            <a:lvl9pPr marL="4224162" indent="0">
              <a:buNone/>
              <a:defRPr sz="1848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893014"/>
            <a:ext cx="4523137" cy="42551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941510"/>
            <a:ext cx="4545413" cy="951504"/>
          </a:xfrm>
        </p:spPr>
        <p:txBody>
          <a:bodyPr anchor="b"/>
          <a:lstStyle>
            <a:lvl1pPr marL="0" indent="0">
              <a:buNone/>
              <a:defRPr sz="2772" b="1"/>
            </a:lvl1pPr>
            <a:lvl2pPr marL="528020" indent="0">
              <a:buNone/>
              <a:defRPr sz="2310" b="1"/>
            </a:lvl2pPr>
            <a:lvl3pPr marL="1056041" indent="0">
              <a:buNone/>
              <a:defRPr sz="2079" b="1"/>
            </a:lvl3pPr>
            <a:lvl4pPr marL="1584061" indent="0">
              <a:buNone/>
              <a:defRPr sz="1848" b="1"/>
            </a:lvl4pPr>
            <a:lvl5pPr marL="2112081" indent="0">
              <a:buNone/>
              <a:defRPr sz="1848" b="1"/>
            </a:lvl5pPr>
            <a:lvl6pPr marL="2640101" indent="0">
              <a:buNone/>
              <a:defRPr sz="1848" b="1"/>
            </a:lvl6pPr>
            <a:lvl7pPr marL="3168122" indent="0">
              <a:buNone/>
              <a:defRPr sz="1848" b="1"/>
            </a:lvl7pPr>
            <a:lvl8pPr marL="3696142" indent="0">
              <a:buNone/>
              <a:defRPr sz="1848" b="1"/>
            </a:lvl8pPr>
            <a:lvl9pPr marL="4224162" indent="0">
              <a:buNone/>
              <a:defRPr sz="1848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893014"/>
            <a:ext cx="4545413" cy="42551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66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475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468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28002"/>
            <a:ext cx="3448388" cy="1848009"/>
          </a:xfrm>
        </p:spPr>
        <p:txBody>
          <a:bodyPr anchor="b"/>
          <a:lstStyle>
            <a:lvl1pPr>
              <a:defRPr sz="3696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140341"/>
            <a:ext cx="5412730" cy="5628360"/>
          </a:xfrm>
        </p:spPr>
        <p:txBody>
          <a:bodyPr/>
          <a:lstStyle>
            <a:lvl1pPr>
              <a:defRPr sz="3696"/>
            </a:lvl1pPr>
            <a:lvl2pPr>
              <a:defRPr sz="3234"/>
            </a:lvl2pPr>
            <a:lvl3pPr>
              <a:defRPr sz="2772"/>
            </a:lvl3pPr>
            <a:lvl4pPr>
              <a:defRPr sz="2310"/>
            </a:lvl4pPr>
            <a:lvl5pPr>
              <a:defRPr sz="2310"/>
            </a:lvl5pPr>
            <a:lvl6pPr>
              <a:defRPr sz="2310"/>
            </a:lvl6pPr>
            <a:lvl7pPr>
              <a:defRPr sz="2310"/>
            </a:lvl7pPr>
            <a:lvl8pPr>
              <a:defRPr sz="2310"/>
            </a:lvl8pPr>
            <a:lvl9pPr>
              <a:defRPr sz="231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376011"/>
            <a:ext cx="3448388" cy="4401855"/>
          </a:xfrm>
        </p:spPr>
        <p:txBody>
          <a:bodyPr/>
          <a:lstStyle>
            <a:lvl1pPr marL="0" indent="0">
              <a:buNone/>
              <a:defRPr sz="1848"/>
            </a:lvl1pPr>
            <a:lvl2pPr marL="528020" indent="0">
              <a:buNone/>
              <a:defRPr sz="1617"/>
            </a:lvl2pPr>
            <a:lvl3pPr marL="1056041" indent="0">
              <a:buNone/>
              <a:defRPr sz="1386"/>
            </a:lvl3pPr>
            <a:lvl4pPr marL="1584061" indent="0">
              <a:buNone/>
              <a:defRPr sz="1155"/>
            </a:lvl4pPr>
            <a:lvl5pPr marL="2112081" indent="0">
              <a:buNone/>
              <a:defRPr sz="1155"/>
            </a:lvl5pPr>
            <a:lvl6pPr marL="2640101" indent="0">
              <a:buNone/>
              <a:defRPr sz="1155"/>
            </a:lvl6pPr>
            <a:lvl7pPr marL="3168122" indent="0">
              <a:buNone/>
              <a:defRPr sz="1155"/>
            </a:lvl7pPr>
            <a:lvl8pPr marL="3696142" indent="0">
              <a:buNone/>
              <a:defRPr sz="1155"/>
            </a:lvl8pPr>
            <a:lvl9pPr marL="4224162" indent="0">
              <a:buNone/>
              <a:defRPr sz="1155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10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28002"/>
            <a:ext cx="3448388" cy="1848009"/>
          </a:xfrm>
        </p:spPr>
        <p:txBody>
          <a:bodyPr anchor="b"/>
          <a:lstStyle>
            <a:lvl1pPr>
              <a:defRPr sz="3696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140341"/>
            <a:ext cx="5412730" cy="5628360"/>
          </a:xfrm>
        </p:spPr>
        <p:txBody>
          <a:bodyPr anchor="t"/>
          <a:lstStyle>
            <a:lvl1pPr marL="0" indent="0">
              <a:buNone/>
              <a:defRPr sz="3696"/>
            </a:lvl1pPr>
            <a:lvl2pPr marL="528020" indent="0">
              <a:buNone/>
              <a:defRPr sz="3234"/>
            </a:lvl2pPr>
            <a:lvl3pPr marL="1056041" indent="0">
              <a:buNone/>
              <a:defRPr sz="2772"/>
            </a:lvl3pPr>
            <a:lvl4pPr marL="1584061" indent="0">
              <a:buNone/>
              <a:defRPr sz="2310"/>
            </a:lvl4pPr>
            <a:lvl5pPr marL="2112081" indent="0">
              <a:buNone/>
              <a:defRPr sz="2310"/>
            </a:lvl5pPr>
            <a:lvl6pPr marL="2640101" indent="0">
              <a:buNone/>
              <a:defRPr sz="2310"/>
            </a:lvl6pPr>
            <a:lvl7pPr marL="3168122" indent="0">
              <a:buNone/>
              <a:defRPr sz="2310"/>
            </a:lvl7pPr>
            <a:lvl8pPr marL="3696142" indent="0">
              <a:buNone/>
              <a:defRPr sz="2310"/>
            </a:lvl8pPr>
            <a:lvl9pPr marL="4224162" indent="0">
              <a:buNone/>
              <a:defRPr sz="231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376011"/>
            <a:ext cx="3448388" cy="4401855"/>
          </a:xfrm>
        </p:spPr>
        <p:txBody>
          <a:bodyPr/>
          <a:lstStyle>
            <a:lvl1pPr marL="0" indent="0">
              <a:buNone/>
              <a:defRPr sz="1848"/>
            </a:lvl1pPr>
            <a:lvl2pPr marL="528020" indent="0">
              <a:buNone/>
              <a:defRPr sz="1617"/>
            </a:lvl2pPr>
            <a:lvl3pPr marL="1056041" indent="0">
              <a:buNone/>
              <a:defRPr sz="1386"/>
            </a:lvl3pPr>
            <a:lvl4pPr marL="1584061" indent="0">
              <a:buNone/>
              <a:defRPr sz="1155"/>
            </a:lvl4pPr>
            <a:lvl5pPr marL="2112081" indent="0">
              <a:buNone/>
              <a:defRPr sz="1155"/>
            </a:lvl5pPr>
            <a:lvl6pPr marL="2640101" indent="0">
              <a:buNone/>
              <a:defRPr sz="1155"/>
            </a:lvl6pPr>
            <a:lvl7pPr marL="3168122" indent="0">
              <a:buNone/>
              <a:defRPr sz="1155"/>
            </a:lvl7pPr>
            <a:lvl8pPr marL="3696142" indent="0">
              <a:buNone/>
              <a:defRPr sz="1155"/>
            </a:lvl8pPr>
            <a:lvl9pPr marL="4224162" indent="0">
              <a:buNone/>
              <a:defRPr sz="1155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603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21671"/>
            <a:ext cx="9221689" cy="15308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108344"/>
            <a:ext cx="9221689" cy="5025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340703"/>
            <a:ext cx="2405658" cy="42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4F5362-BF55-4ACA-89C6-14C4036E8A2A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340703"/>
            <a:ext cx="3608487" cy="42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340703"/>
            <a:ext cx="2405658" cy="42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224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56041" rtl="0" eaLnBrk="1" latinLnBrk="0" hangingPunct="1">
        <a:lnSpc>
          <a:spcPct val="90000"/>
        </a:lnSpc>
        <a:spcBef>
          <a:spcPct val="0"/>
        </a:spcBef>
        <a:buNone/>
        <a:defRPr sz="508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4010" indent="-264010" algn="l" defTabSz="1056041" rtl="0" eaLnBrk="1" latinLnBrk="0" hangingPunct="1">
        <a:lnSpc>
          <a:spcPct val="90000"/>
        </a:lnSpc>
        <a:spcBef>
          <a:spcPts val="1155"/>
        </a:spcBef>
        <a:buFont typeface="Arial" panose="020B0604020202020204" pitchFamily="34" charset="0"/>
        <a:buChar char="•"/>
        <a:defRPr sz="3234" kern="1200">
          <a:solidFill>
            <a:schemeClr val="tx1"/>
          </a:solidFill>
          <a:latin typeface="+mn-lt"/>
          <a:ea typeface="+mn-ea"/>
          <a:cs typeface="+mn-cs"/>
        </a:defRPr>
      </a:lvl1pPr>
      <a:lvl2pPr marL="792030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772" kern="1200">
          <a:solidFill>
            <a:schemeClr val="tx1"/>
          </a:solidFill>
          <a:latin typeface="+mn-lt"/>
          <a:ea typeface="+mn-ea"/>
          <a:cs typeface="+mn-cs"/>
        </a:defRPr>
      </a:lvl2pPr>
      <a:lvl3pPr marL="1320051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310" kern="1200">
          <a:solidFill>
            <a:schemeClr val="tx1"/>
          </a:solidFill>
          <a:latin typeface="+mn-lt"/>
          <a:ea typeface="+mn-ea"/>
          <a:cs typeface="+mn-cs"/>
        </a:defRPr>
      </a:lvl3pPr>
      <a:lvl4pPr marL="1848071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4pPr>
      <a:lvl5pPr marL="2376091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5pPr>
      <a:lvl6pPr marL="2904112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6pPr>
      <a:lvl7pPr marL="3432132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7pPr>
      <a:lvl8pPr marL="3960152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8pPr>
      <a:lvl9pPr marL="4488172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1pPr>
      <a:lvl2pPr marL="528020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2pPr>
      <a:lvl3pPr marL="1056041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3pPr>
      <a:lvl4pPr marL="1584061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4pPr>
      <a:lvl5pPr marL="2112081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5pPr>
      <a:lvl6pPr marL="2640101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6pPr>
      <a:lvl7pPr marL="3168122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7pPr>
      <a:lvl8pPr marL="3696142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8pPr>
      <a:lvl9pPr marL="4224162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saturation sat="27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51"/>
          <a:stretch/>
        </p:blipFill>
        <p:spPr>
          <a:xfrm>
            <a:off x="-1" y="0"/>
            <a:ext cx="10691813" cy="7920038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35" y="126702"/>
            <a:ext cx="1049979" cy="1049979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760" y="102089"/>
            <a:ext cx="776131" cy="1032816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852" y="6648841"/>
            <a:ext cx="1161464" cy="1161464"/>
          </a:xfrm>
          <a:prstGeom prst="rect">
            <a:avLst/>
          </a:prstGeom>
        </p:spPr>
      </p:pic>
      <p:sp>
        <p:nvSpPr>
          <p:cNvPr id="13" name="Metin kutusu 12">
            <a:extLst>
              <a:ext uri="{FF2B5EF4-FFF2-40B4-BE49-F238E27FC236}">
                <a16:creationId xmlns:a16="http://schemas.microsoft.com/office/drawing/2014/main" xmlns="" id="{B4442E62-2E53-B0FE-918C-9DCD59FF40D5}"/>
              </a:ext>
            </a:extLst>
          </p:cNvPr>
          <p:cNvSpPr txBox="1"/>
          <p:nvPr/>
        </p:nvSpPr>
        <p:spPr>
          <a:xfrm>
            <a:off x="288906" y="2170866"/>
            <a:ext cx="10402906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4000" b="1" dirty="0" smtClean="0">
                <a:solidFill>
                  <a:srgbClr val="0000FF"/>
                </a:solidFill>
              </a:rPr>
              <a:t>2024-2025 GÜZ YARIYILI LİSANSÜSTÜ </a:t>
            </a:r>
          </a:p>
          <a:p>
            <a:pPr algn="r"/>
            <a:r>
              <a:rPr lang="tr-TR" sz="4000" b="1" dirty="0" smtClean="0">
                <a:solidFill>
                  <a:srgbClr val="0000FF"/>
                </a:solidFill>
              </a:rPr>
              <a:t>ÖĞRENCİ SEMİNERLERİ</a:t>
            </a:r>
          </a:p>
          <a:p>
            <a:pPr algn="r"/>
            <a:r>
              <a:rPr lang="tr-TR" sz="3200" b="1" dirty="0"/>
              <a:t>TEKSTİL VE MODA TASARIMI ANASANAT DALI</a:t>
            </a:r>
          </a:p>
          <a:p>
            <a:pPr algn="ctr"/>
            <a:endParaRPr lang="tr-TR" sz="2000" dirty="0"/>
          </a:p>
          <a:p>
            <a:pPr algn="r"/>
            <a:endParaRPr lang="tr-TR" sz="4000" b="1" dirty="0">
              <a:solidFill>
                <a:srgbClr val="0000FF"/>
              </a:solidFill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216" y="265671"/>
            <a:ext cx="1594442" cy="911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191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saturation sat="27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51"/>
          <a:stretch/>
        </p:blipFill>
        <p:spPr>
          <a:xfrm>
            <a:off x="-1" y="0"/>
            <a:ext cx="10691813" cy="7920038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2249437" y="3014465"/>
            <a:ext cx="836900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tr-TR" sz="1600" dirty="0"/>
          </a:p>
          <a:p>
            <a:pPr algn="ctr"/>
            <a:r>
              <a:rPr lang="tr-TR" sz="2000" b="1" dirty="0">
                <a:solidFill>
                  <a:srgbClr val="0000FF"/>
                </a:solidFill>
                <a:latin typeface="Akzidenz-Grotesk Next Light" panose="02000503000000020003"/>
                <a:ea typeface="Segoe UI Black" panose="020B0A02040204020203" pitchFamily="34" charset="0"/>
                <a:cs typeface="Times New Roman" panose="02020603050405020304" pitchFamily="18" charset="0"/>
              </a:rPr>
              <a:t>Gül ÖZKURT </a:t>
            </a:r>
            <a:endParaRPr lang="tr-TR" sz="2000" b="1" dirty="0" smtClean="0">
              <a:solidFill>
                <a:srgbClr val="0000FF"/>
              </a:solidFill>
              <a:latin typeface="Akzidenz-Grotesk Next Light" panose="02000503000000020003"/>
              <a:ea typeface="Segoe UI Black" panose="020B0A02040204020203" pitchFamily="34" charset="0"/>
              <a:cs typeface="Times New Roman" panose="02020603050405020304" pitchFamily="18" charset="0"/>
            </a:endParaRPr>
          </a:p>
          <a:p>
            <a:pPr algn="ctr"/>
            <a:r>
              <a:rPr lang="tr-TR" sz="2000" b="1" dirty="0" smtClean="0">
                <a:latin typeface="Akzidenz-Grotesk Next Light" panose="02000503000000020003"/>
                <a:ea typeface="Calibri" panose="020F0502020204030204" pitchFamily="34" charset="0"/>
                <a:cs typeface="Times New Roman" panose="02020603050405020304" pitchFamily="18" charset="0"/>
              </a:rPr>
              <a:t>Tekstil Dünyasında Bir İfade Aracı Olarak Çiçek İmgesi: Gül</a:t>
            </a:r>
            <a:endParaRPr lang="tr-TR" sz="2000" dirty="0">
              <a:latin typeface="Akzidenz-Grotesk Next Light" panose="02000503000000020003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35" y="126702"/>
            <a:ext cx="1049979" cy="1049979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760" y="102089"/>
            <a:ext cx="776131" cy="1032816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852" y="6648841"/>
            <a:ext cx="1161464" cy="1161464"/>
          </a:xfrm>
          <a:prstGeom prst="rect">
            <a:avLst/>
          </a:prstGeom>
        </p:spPr>
      </p:pic>
      <p:sp>
        <p:nvSpPr>
          <p:cNvPr id="13" name="Metin kutusu 12">
            <a:extLst>
              <a:ext uri="{FF2B5EF4-FFF2-40B4-BE49-F238E27FC236}">
                <a16:creationId xmlns:a16="http://schemas.microsoft.com/office/drawing/2014/main" xmlns="" id="{B4442E62-2E53-B0FE-918C-9DCD59FF40D5}"/>
              </a:ext>
            </a:extLst>
          </p:cNvPr>
          <p:cNvSpPr txBox="1"/>
          <p:nvPr/>
        </p:nvSpPr>
        <p:spPr>
          <a:xfrm>
            <a:off x="299135" y="1768849"/>
            <a:ext cx="104029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000" b="1" dirty="0" smtClean="0">
                <a:solidFill>
                  <a:srgbClr val="0000FF"/>
                </a:solidFill>
                <a:latin typeface="Akzidenz-Grotesk Next Light" panose="02000503000000020003"/>
              </a:rPr>
              <a:t>2024-2025 GÜZ YARIYILI LİSANSÜSTÜ ÖĞRENCİ SEMİNERLERİ</a:t>
            </a:r>
          </a:p>
          <a:p>
            <a:pPr algn="r"/>
            <a:r>
              <a:rPr lang="tr-TR" sz="2000" b="1" dirty="0" smtClean="0">
                <a:latin typeface="Akzidenz-Grotesk Next Light" panose="02000503000000020003"/>
              </a:rPr>
              <a:t>TEKSTİL VE MODA TASARIMI ANASANAT DALI</a:t>
            </a:r>
          </a:p>
          <a:p>
            <a:pPr algn="r"/>
            <a:endParaRPr lang="tr-TR" sz="2400" b="1" dirty="0">
              <a:solidFill>
                <a:srgbClr val="0000FF"/>
              </a:solidFill>
            </a:endParaRPr>
          </a:p>
        </p:txBody>
      </p:sp>
      <p:sp>
        <p:nvSpPr>
          <p:cNvPr id="14" name="Dikdörtgen 13"/>
          <p:cNvSpPr/>
          <p:nvPr/>
        </p:nvSpPr>
        <p:spPr>
          <a:xfrm>
            <a:off x="4600704" y="4396555"/>
            <a:ext cx="3666467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Tarih:17. 12. 2024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Saat:11:00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Yer: GSF Binası </a:t>
            </a:r>
            <a:r>
              <a:rPr lang="tr-TR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Derslik 5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216" y="265671"/>
            <a:ext cx="1594442" cy="911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554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saturation sat="27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51"/>
          <a:stretch/>
        </p:blipFill>
        <p:spPr>
          <a:xfrm>
            <a:off x="-1" y="0"/>
            <a:ext cx="10691813" cy="7920038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2834268" y="3051985"/>
            <a:ext cx="836900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tr-TR" sz="1600" dirty="0"/>
          </a:p>
          <a:p>
            <a:pPr algn="ctr"/>
            <a:r>
              <a:rPr lang="tr-TR" sz="2000" b="1" dirty="0" smtClean="0">
                <a:solidFill>
                  <a:srgbClr val="0000FF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Selçuk YÜCEKAN</a:t>
            </a:r>
            <a:endParaRPr lang="tr-TR" sz="2000" b="1" dirty="0">
              <a:solidFill>
                <a:srgbClr val="0000FF"/>
              </a:solidFill>
              <a:latin typeface="Akzidenz-Grotesk Next Light" panose="02000503000000020003" pitchFamily="50" charset="-94"/>
              <a:ea typeface="Segoe UI Black" panose="020B0A02040204020203" pitchFamily="34" charset="0"/>
              <a:cs typeface="Times New Roman" panose="02020603050405020304" pitchFamily="18" charset="0"/>
            </a:endParaRPr>
          </a:p>
          <a:p>
            <a:pPr algn="ctr"/>
            <a:r>
              <a:rPr lang="tr-TR" sz="2000" b="1" dirty="0" smtClean="0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Deneysel </a:t>
            </a:r>
            <a:r>
              <a:rPr lang="tr-TR" sz="2000" b="1" dirty="0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Yaklaşımlarla Sanat Objesi Olarak Giysi</a:t>
            </a:r>
            <a:endParaRPr lang="tr-TR" sz="2000" b="1" dirty="0">
              <a:solidFill>
                <a:srgbClr val="0000FF"/>
              </a:solidFill>
            </a:endParaRP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35" y="126702"/>
            <a:ext cx="1049979" cy="1049979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760" y="102089"/>
            <a:ext cx="776131" cy="1032816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852" y="6648841"/>
            <a:ext cx="1161464" cy="1161464"/>
          </a:xfrm>
          <a:prstGeom prst="rect">
            <a:avLst/>
          </a:prstGeom>
        </p:spPr>
      </p:pic>
      <p:sp>
        <p:nvSpPr>
          <p:cNvPr id="14" name="Dikdörtgen 13"/>
          <p:cNvSpPr/>
          <p:nvPr/>
        </p:nvSpPr>
        <p:spPr>
          <a:xfrm>
            <a:off x="5034223" y="4554013"/>
            <a:ext cx="3969099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Tarih:17. 12. 2024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Saat:13:00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Yer: </a:t>
            </a:r>
            <a:r>
              <a:rPr lang="tr-TR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GSF Binası Moda </a:t>
            </a: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Giyim Atölyesi</a:t>
            </a:r>
            <a:endParaRPr lang="tr-TR" b="1" dirty="0">
              <a:latin typeface="Akzidenz-Grotesk Next Light" panose="02000503000000020003" pitchFamily="50" charset="-94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216" y="265671"/>
            <a:ext cx="1594442" cy="911010"/>
          </a:xfrm>
          <a:prstGeom prst="rect">
            <a:avLst/>
          </a:prstGeom>
        </p:spPr>
      </p:pic>
      <p:sp>
        <p:nvSpPr>
          <p:cNvPr id="16" name="Metin kutusu 15">
            <a:extLst>
              <a:ext uri="{FF2B5EF4-FFF2-40B4-BE49-F238E27FC236}">
                <a16:creationId xmlns:a16="http://schemas.microsoft.com/office/drawing/2014/main" xmlns="" id="{B4442E62-2E53-B0FE-918C-9DCD59FF40D5}"/>
              </a:ext>
            </a:extLst>
          </p:cNvPr>
          <p:cNvSpPr txBox="1"/>
          <p:nvPr/>
        </p:nvSpPr>
        <p:spPr>
          <a:xfrm>
            <a:off x="299135" y="1768849"/>
            <a:ext cx="104029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000" b="1" dirty="0" smtClean="0">
                <a:solidFill>
                  <a:srgbClr val="0000FF"/>
                </a:solidFill>
                <a:latin typeface="Akzidenz-Grotesk Next Light" panose="02000503000000020003"/>
              </a:rPr>
              <a:t>2024-2025 GÜZ YARIYILI LİSANSÜSTÜ ÖĞRENCİ SEMİNERLERİ</a:t>
            </a:r>
          </a:p>
          <a:p>
            <a:pPr algn="r"/>
            <a:r>
              <a:rPr lang="tr-TR" sz="2000" b="1" dirty="0" smtClean="0">
                <a:latin typeface="Akzidenz-Grotesk Next Light" panose="02000503000000020003"/>
              </a:rPr>
              <a:t>TEKSTİL VE MODA TASARIMI ANASANAT DALI</a:t>
            </a:r>
          </a:p>
          <a:p>
            <a:pPr algn="r"/>
            <a:endParaRPr lang="tr-TR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9144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saturation sat="27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51"/>
          <a:stretch/>
        </p:blipFill>
        <p:spPr>
          <a:xfrm>
            <a:off x="-1" y="0"/>
            <a:ext cx="10691813" cy="7920038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2249435" y="3008516"/>
            <a:ext cx="8369005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tr-TR" sz="1600" dirty="0"/>
          </a:p>
          <a:p>
            <a:pPr algn="ctr"/>
            <a:r>
              <a:rPr lang="tr-TR" sz="2000" b="1" dirty="0">
                <a:solidFill>
                  <a:srgbClr val="0000FF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Arife GEDİK </a:t>
            </a:r>
            <a:endParaRPr lang="tr-TR" sz="2000" b="1" dirty="0" smtClean="0">
              <a:solidFill>
                <a:srgbClr val="0000FF"/>
              </a:solidFill>
              <a:latin typeface="Akzidenz-Grotesk Next Light" panose="02000503000000020003" pitchFamily="50" charset="-94"/>
              <a:ea typeface="Segoe UI Black" panose="020B0A02040204020203" pitchFamily="34" charset="0"/>
              <a:cs typeface="Times New Roman" panose="02020603050405020304" pitchFamily="18" charset="0"/>
            </a:endParaRPr>
          </a:p>
          <a:p>
            <a:pPr algn="ctr"/>
            <a:r>
              <a:rPr lang="tr-TR" sz="2000" b="1" dirty="0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Mersin İli </a:t>
            </a:r>
            <a:r>
              <a:rPr lang="tr-TR" sz="2000" b="1" dirty="0" err="1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Kalaköy</a:t>
            </a:r>
            <a:r>
              <a:rPr lang="tr-TR" sz="2000" b="1" dirty="0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 Köyü’nün (Mahallesi) Düz Dokumalarının Motif</a:t>
            </a:r>
            <a:r>
              <a:rPr lang="tr-TR" sz="2000" b="1" dirty="0" smtClean="0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, Desen </a:t>
            </a:r>
            <a:r>
              <a:rPr lang="tr-TR" sz="2000" b="1" dirty="0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ve Renk Özellikleri</a:t>
            </a:r>
            <a:endParaRPr lang="tr-TR" sz="2000" b="1" dirty="0">
              <a:solidFill>
                <a:srgbClr val="0000FF"/>
              </a:solidFill>
            </a:endParaRP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35" y="126702"/>
            <a:ext cx="1049979" cy="1049979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760" y="102089"/>
            <a:ext cx="776131" cy="1032816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852" y="6648841"/>
            <a:ext cx="1161464" cy="1161464"/>
          </a:xfrm>
          <a:prstGeom prst="rect">
            <a:avLst/>
          </a:prstGeom>
        </p:spPr>
      </p:pic>
      <p:sp>
        <p:nvSpPr>
          <p:cNvPr id="13" name="Metin kutusu 12">
            <a:extLst>
              <a:ext uri="{FF2B5EF4-FFF2-40B4-BE49-F238E27FC236}">
                <a16:creationId xmlns:a16="http://schemas.microsoft.com/office/drawing/2014/main" xmlns="" id="{B4442E62-2E53-B0FE-918C-9DCD59FF40D5}"/>
              </a:ext>
            </a:extLst>
          </p:cNvPr>
          <p:cNvSpPr txBox="1"/>
          <p:nvPr/>
        </p:nvSpPr>
        <p:spPr>
          <a:xfrm>
            <a:off x="299135" y="1768849"/>
            <a:ext cx="104029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000" b="1" dirty="0" smtClean="0">
                <a:solidFill>
                  <a:srgbClr val="0000FF"/>
                </a:solidFill>
                <a:latin typeface="Akzidenz-Grotesk Next Light" panose="02000503000000020003"/>
              </a:rPr>
              <a:t>2024-2025 GÜZ YARIYILI LİSANSÜSTÜ ÖĞRENCİ SEMİNERLERİ</a:t>
            </a:r>
          </a:p>
          <a:p>
            <a:pPr algn="r"/>
            <a:r>
              <a:rPr lang="tr-TR" sz="2000" b="1" dirty="0" smtClean="0">
                <a:latin typeface="Akzidenz-Grotesk Next Light" panose="02000503000000020003"/>
              </a:rPr>
              <a:t>TEKSTİL VE MODA TASARIMI ANASANAT DALI</a:t>
            </a:r>
          </a:p>
          <a:p>
            <a:pPr algn="r"/>
            <a:endParaRPr lang="tr-TR" sz="2400" b="1" dirty="0">
              <a:solidFill>
                <a:srgbClr val="0000FF"/>
              </a:solidFill>
            </a:endParaRPr>
          </a:p>
        </p:txBody>
      </p:sp>
      <p:sp>
        <p:nvSpPr>
          <p:cNvPr id="14" name="Dikdörtgen 13"/>
          <p:cNvSpPr/>
          <p:nvPr/>
        </p:nvSpPr>
        <p:spPr>
          <a:xfrm>
            <a:off x="4600703" y="4522405"/>
            <a:ext cx="3666467" cy="976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Tarih:18. 12. 2024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Saat:11:00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Yer: </a:t>
            </a:r>
            <a:r>
              <a:rPr lang="tr-TR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GSF Binası </a:t>
            </a: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Dokuma </a:t>
            </a:r>
            <a:r>
              <a:rPr lang="tr-TR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Atölyesi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216" y="265671"/>
            <a:ext cx="1594442" cy="911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2793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saturation sat="27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51"/>
          <a:stretch/>
        </p:blipFill>
        <p:spPr>
          <a:xfrm>
            <a:off x="-1" y="0"/>
            <a:ext cx="10691813" cy="7920038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2249437" y="3082724"/>
            <a:ext cx="836900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tr-TR" sz="1600" dirty="0"/>
          </a:p>
          <a:p>
            <a:pPr algn="ctr"/>
            <a:r>
              <a:rPr lang="tr-TR" sz="2000" b="1" dirty="0">
                <a:solidFill>
                  <a:srgbClr val="0000FF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Saliha SERT</a:t>
            </a:r>
          </a:p>
          <a:p>
            <a:pPr algn="ctr"/>
            <a:r>
              <a:rPr lang="tr-TR" sz="2000" b="1" dirty="0" smtClean="0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Dokuma Tasarımında Deneysel Yaklaşımlara Örnek Bir Çalışma</a:t>
            </a:r>
            <a:endParaRPr lang="tr-TR" sz="2000" b="1" dirty="0">
              <a:solidFill>
                <a:srgbClr val="0C0C0C"/>
              </a:solidFill>
              <a:latin typeface="Akzidenz-Grotesk Next Light" panose="02000503000000020003" pitchFamily="50" charset="-94"/>
              <a:ea typeface="Segoe UI Black" panose="020B0A0204020402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35" y="126702"/>
            <a:ext cx="1049979" cy="1049979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760" y="102089"/>
            <a:ext cx="776131" cy="1032816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852" y="6648841"/>
            <a:ext cx="1161464" cy="1161464"/>
          </a:xfrm>
          <a:prstGeom prst="rect">
            <a:avLst/>
          </a:prstGeom>
        </p:spPr>
      </p:pic>
      <p:sp>
        <p:nvSpPr>
          <p:cNvPr id="13" name="Metin kutusu 12">
            <a:extLst>
              <a:ext uri="{FF2B5EF4-FFF2-40B4-BE49-F238E27FC236}">
                <a16:creationId xmlns:a16="http://schemas.microsoft.com/office/drawing/2014/main" xmlns="" id="{B4442E62-2E53-B0FE-918C-9DCD59FF40D5}"/>
              </a:ext>
            </a:extLst>
          </p:cNvPr>
          <p:cNvSpPr txBox="1"/>
          <p:nvPr/>
        </p:nvSpPr>
        <p:spPr>
          <a:xfrm>
            <a:off x="299135" y="1768849"/>
            <a:ext cx="104029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000" b="1" dirty="0" smtClean="0">
                <a:solidFill>
                  <a:srgbClr val="0000FF"/>
                </a:solidFill>
                <a:latin typeface="Akzidenz-Grotesk Next Light" panose="02000503000000020003"/>
              </a:rPr>
              <a:t>2024-2025 GÜZ YARIYILI LİSANSÜSTÜ ÖĞRENCİ SEMİNERLERİ</a:t>
            </a:r>
          </a:p>
          <a:p>
            <a:pPr algn="r"/>
            <a:r>
              <a:rPr lang="tr-TR" sz="2000" b="1" dirty="0" smtClean="0">
                <a:latin typeface="Akzidenz-Grotesk Next Light" panose="02000503000000020003"/>
              </a:rPr>
              <a:t>TEKSTİL VE MODA TASARIMI ANASANAT DALI</a:t>
            </a:r>
          </a:p>
          <a:p>
            <a:pPr algn="r"/>
            <a:endParaRPr lang="tr-TR" sz="2400" b="1" dirty="0">
              <a:solidFill>
                <a:srgbClr val="0000FF"/>
              </a:solidFill>
            </a:endParaRPr>
          </a:p>
        </p:txBody>
      </p:sp>
      <p:sp>
        <p:nvSpPr>
          <p:cNvPr id="14" name="Dikdörtgen 13"/>
          <p:cNvSpPr/>
          <p:nvPr/>
        </p:nvSpPr>
        <p:spPr>
          <a:xfrm>
            <a:off x="4600705" y="4467719"/>
            <a:ext cx="3666467" cy="976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Tarih:19. 12. 2024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Saat:10:00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Yer: </a:t>
            </a:r>
            <a:r>
              <a:rPr lang="tr-TR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GSF Binası </a:t>
            </a: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Dokuma </a:t>
            </a:r>
            <a:r>
              <a:rPr lang="tr-TR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Atölyesi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216" y="265671"/>
            <a:ext cx="1594442" cy="911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93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saturation sat="27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51"/>
          <a:stretch/>
        </p:blipFill>
        <p:spPr>
          <a:xfrm>
            <a:off x="-1" y="0"/>
            <a:ext cx="10691813" cy="7920038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2652090" y="3156846"/>
            <a:ext cx="8369005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tr-TR" sz="1600" dirty="0"/>
          </a:p>
          <a:p>
            <a:pPr algn="ctr"/>
            <a:r>
              <a:rPr lang="tr-TR" sz="2000" b="1" dirty="0" smtClean="0">
                <a:solidFill>
                  <a:srgbClr val="0000FF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Özlem </a:t>
            </a:r>
            <a:r>
              <a:rPr lang="tr-TR" sz="2000" b="1" dirty="0">
                <a:solidFill>
                  <a:srgbClr val="0000FF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DOĞAN ŞENTÜRK</a:t>
            </a:r>
          </a:p>
          <a:p>
            <a:pPr algn="ctr"/>
            <a:r>
              <a:rPr lang="tr-TR" sz="2000" b="1" dirty="0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Mimari Bir Akım Olan </a:t>
            </a:r>
            <a:r>
              <a:rPr lang="tr-TR" sz="2000" b="1" dirty="0" err="1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Brütalizmin</a:t>
            </a:r>
            <a:r>
              <a:rPr lang="tr-TR" sz="2000" b="1" dirty="0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 Giysi Tasarımında Kullanımına Yönelik </a:t>
            </a:r>
            <a:r>
              <a:rPr lang="tr-TR" sz="2000" b="1" dirty="0" smtClean="0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Deneysel </a:t>
            </a:r>
            <a:r>
              <a:rPr lang="tr-TR" sz="2000" b="1" dirty="0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Kalıp Uygulamaları</a:t>
            </a: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35" y="126702"/>
            <a:ext cx="1049979" cy="1049979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760" y="102089"/>
            <a:ext cx="776131" cy="1032816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852" y="6648841"/>
            <a:ext cx="1161464" cy="1161464"/>
          </a:xfrm>
          <a:prstGeom prst="rect">
            <a:avLst/>
          </a:prstGeom>
        </p:spPr>
      </p:pic>
      <p:sp>
        <p:nvSpPr>
          <p:cNvPr id="13" name="Metin kutusu 12">
            <a:extLst>
              <a:ext uri="{FF2B5EF4-FFF2-40B4-BE49-F238E27FC236}">
                <a16:creationId xmlns:a16="http://schemas.microsoft.com/office/drawing/2014/main" xmlns="" id="{B4442E62-2E53-B0FE-918C-9DCD59FF40D5}"/>
              </a:ext>
            </a:extLst>
          </p:cNvPr>
          <p:cNvSpPr txBox="1"/>
          <p:nvPr/>
        </p:nvSpPr>
        <p:spPr>
          <a:xfrm>
            <a:off x="299135" y="1768849"/>
            <a:ext cx="104029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000" b="1" dirty="0" smtClean="0">
                <a:solidFill>
                  <a:srgbClr val="0000FF"/>
                </a:solidFill>
                <a:latin typeface="Akzidenz-Grotesk Next Light" panose="02000503000000020003"/>
              </a:rPr>
              <a:t>2024-2025 GÜZ YARIYILI LİSANSÜSTÜ ÖĞRENCİ SEMİNERLERİ</a:t>
            </a:r>
          </a:p>
          <a:p>
            <a:pPr algn="r"/>
            <a:r>
              <a:rPr lang="tr-TR" sz="2000" b="1" dirty="0" smtClean="0">
                <a:latin typeface="Akzidenz-Grotesk Next Light" panose="02000503000000020003"/>
              </a:rPr>
              <a:t>TEKSTİL VE MODA TASARIMI ANASANAT DALI</a:t>
            </a:r>
          </a:p>
          <a:p>
            <a:pPr algn="r"/>
            <a:endParaRPr lang="tr-TR" sz="2400" b="1" dirty="0">
              <a:solidFill>
                <a:srgbClr val="0000FF"/>
              </a:solidFill>
            </a:endParaRPr>
          </a:p>
        </p:txBody>
      </p:sp>
      <p:sp>
        <p:nvSpPr>
          <p:cNvPr id="14" name="Dikdörtgen 13"/>
          <p:cNvSpPr/>
          <p:nvPr/>
        </p:nvSpPr>
        <p:spPr>
          <a:xfrm>
            <a:off x="4823208" y="4716346"/>
            <a:ext cx="4026768" cy="1277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Tarih: 20. 12. 2024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Saat</a:t>
            </a:r>
            <a:r>
              <a:rPr lang="tr-TR" b="1" dirty="0" smtClean="0">
                <a:latin typeface="Akzidenz-Grotesk Next Light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r>
              <a:rPr lang="tr-TR" b="1" dirty="0">
                <a:latin typeface="Akzidenz-Grotesk Next Ligh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b="1" dirty="0" smtClean="0">
                <a:latin typeface="Akzidenz-Grotesk Next Light"/>
                <a:ea typeface="Calibri" panose="020F0502020204030204" pitchFamily="34" charset="0"/>
                <a:cs typeface="Arial" panose="020B0604020202020204" pitchFamily="34" charset="0"/>
              </a:rPr>
              <a:t>13:30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 smtClean="0">
                <a:latin typeface="Akzidenz-Grotesk Next Light"/>
                <a:ea typeface="Calibri" panose="020F0502020204030204" pitchFamily="34" charset="0"/>
                <a:cs typeface="Arial" panose="020B0604020202020204" pitchFamily="34" charset="0"/>
              </a:rPr>
              <a:t>Yer: GSF Binası </a:t>
            </a:r>
            <a:r>
              <a:rPr lang="tr-TR" b="1" dirty="0">
                <a:latin typeface="Akzidenz-Grotesk Next Light"/>
                <a:ea typeface="Calibri" panose="020F0502020204030204" pitchFamily="34" charset="0"/>
                <a:cs typeface="Arial" panose="020B0604020202020204" pitchFamily="34" charset="0"/>
              </a:rPr>
              <a:t>Moda Giyim Atölyesi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216" y="265671"/>
            <a:ext cx="1594442" cy="911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2804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saturation sat="27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51"/>
          <a:stretch/>
        </p:blipFill>
        <p:spPr>
          <a:xfrm>
            <a:off x="-1" y="0"/>
            <a:ext cx="10691813" cy="7920038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2652090" y="3156846"/>
            <a:ext cx="836900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tr-TR" sz="1600" dirty="0"/>
          </a:p>
          <a:p>
            <a:pPr algn="ctr"/>
            <a:r>
              <a:rPr lang="tr-TR" sz="2000" b="1" dirty="0" err="1" smtClean="0">
                <a:solidFill>
                  <a:srgbClr val="0000FF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Selinay</a:t>
            </a:r>
            <a:r>
              <a:rPr lang="tr-TR" sz="2000" b="1" dirty="0" smtClean="0">
                <a:solidFill>
                  <a:srgbClr val="0000FF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tr-TR" sz="2000" b="1" dirty="0">
                <a:solidFill>
                  <a:srgbClr val="0000FF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UYSALER</a:t>
            </a:r>
          </a:p>
          <a:p>
            <a:pPr algn="ctr"/>
            <a:r>
              <a:rPr lang="tr-TR" sz="2000" b="1" dirty="0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Moda Giyim Tasarımında </a:t>
            </a:r>
            <a:r>
              <a:rPr lang="tr-TR" sz="2000" b="1" dirty="0" err="1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Biyomimetik</a:t>
            </a:r>
            <a:r>
              <a:rPr lang="tr-TR" sz="2000" b="1" dirty="0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 Yaklaşımlar</a:t>
            </a:r>
            <a:endParaRPr lang="tr-TR" sz="4000" b="1" dirty="0">
              <a:solidFill>
                <a:srgbClr val="0000FF"/>
              </a:solidFill>
            </a:endParaRP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35" y="126702"/>
            <a:ext cx="1049979" cy="1049979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760" y="102089"/>
            <a:ext cx="776131" cy="1032816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852" y="6648841"/>
            <a:ext cx="1161464" cy="1161464"/>
          </a:xfrm>
          <a:prstGeom prst="rect">
            <a:avLst/>
          </a:prstGeom>
        </p:spPr>
      </p:pic>
      <p:sp>
        <p:nvSpPr>
          <p:cNvPr id="13" name="Metin kutusu 12">
            <a:extLst>
              <a:ext uri="{FF2B5EF4-FFF2-40B4-BE49-F238E27FC236}">
                <a16:creationId xmlns:a16="http://schemas.microsoft.com/office/drawing/2014/main" xmlns="" id="{B4442E62-2E53-B0FE-918C-9DCD59FF40D5}"/>
              </a:ext>
            </a:extLst>
          </p:cNvPr>
          <p:cNvSpPr txBox="1"/>
          <p:nvPr/>
        </p:nvSpPr>
        <p:spPr>
          <a:xfrm>
            <a:off x="299135" y="1768849"/>
            <a:ext cx="104029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000" b="1" dirty="0" smtClean="0">
                <a:solidFill>
                  <a:srgbClr val="0000FF"/>
                </a:solidFill>
                <a:latin typeface="Akzidenz-Grotesk Next Light" panose="02000503000000020003"/>
              </a:rPr>
              <a:t>2024-2025 GÜZ YARIYILI LİSANSÜSTÜ ÖĞRENCİ SEMİNERLERİ</a:t>
            </a:r>
          </a:p>
          <a:p>
            <a:pPr algn="r"/>
            <a:r>
              <a:rPr lang="tr-TR" sz="2000" b="1" dirty="0" smtClean="0">
                <a:latin typeface="Akzidenz-Grotesk Next Light" panose="02000503000000020003"/>
              </a:rPr>
              <a:t>TEKSTİL VE MODA TASARIMI ANASANAT DALI</a:t>
            </a:r>
          </a:p>
          <a:p>
            <a:pPr algn="r"/>
            <a:endParaRPr lang="tr-TR" sz="2400" b="1" dirty="0">
              <a:solidFill>
                <a:srgbClr val="0000FF"/>
              </a:solidFill>
            </a:endParaRPr>
          </a:p>
        </p:txBody>
      </p:sp>
      <p:sp>
        <p:nvSpPr>
          <p:cNvPr id="14" name="Dikdörtgen 13"/>
          <p:cNvSpPr/>
          <p:nvPr/>
        </p:nvSpPr>
        <p:spPr>
          <a:xfrm>
            <a:off x="4823208" y="4543361"/>
            <a:ext cx="4026768" cy="1277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Tarih: 20. 12. 2024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Saat:</a:t>
            </a:r>
            <a:r>
              <a:rPr lang="tr-TR" b="1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b="1" dirty="0" smtClean="0">
                <a:latin typeface="Akzidenz-Grotesk Next Light"/>
                <a:ea typeface="Calibri" panose="020F0502020204030204" pitchFamily="34" charset="0"/>
                <a:cs typeface="Arial" panose="020B0604020202020204" pitchFamily="34" charset="0"/>
              </a:rPr>
              <a:t>14:00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Yer: GSF Binası </a:t>
            </a:r>
            <a:r>
              <a:rPr lang="tr-TR" b="1" dirty="0">
                <a:latin typeface="Akzidenz-Grotesk Next Light"/>
                <a:ea typeface="Calibri" panose="020F0502020204030204" pitchFamily="34" charset="0"/>
                <a:cs typeface="Arial" panose="020B0604020202020204" pitchFamily="34" charset="0"/>
              </a:rPr>
              <a:t>Moda Giyim Atölyesi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216" y="265671"/>
            <a:ext cx="1594442" cy="911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3085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1177</TotalTime>
  <Words>235</Words>
  <Application>Microsoft Office PowerPoint</Application>
  <PresentationFormat>Özel</PresentationFormat>
  <Paragraphs>51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7</vt:i4>
      </vt:variant>
    </vt:vector>
  </HeadingPairs>
  <TitlesOfParts>
    <vt:vector size="8" baseType="lpstr"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end.user</dc:creator>
  <cp:lastModifiedBy>ACER</cp:lastModifiedBy>
  <cp:revision>189</cp:revision>
  <dcterms:created xsi:type="dcterms:W3CDTF">2022-05-23T10:38:10Z</dcterms:created>
  <dcterms:modified xsi:type="dcterms:W3CDTF">2024-11-07T18:15:26Z</dcterms:modified>
</cp:coreProperties>
</file>