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8"/>
  </p:handoutMasterIdLst>
  <p:sldIdLst>
    <p:sldId id="301" r:id="rId2"/>
    <p:sldId id="310" r:id="rId3"/>
    <p:sldId id="324" r:id="rId4"/>
    <p:sldId id="311" r:id="rId5"/>
    <p:sldId id="312" r:id="rId6"/>
    <p:sldId id="323" r:id="rId7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F8F7"/>
    <a:srgbClr val="6EE4E1"/>
    <a:srgbClr val="660066"/>
    <a:srgbClr val="18827F"/>
    <a:srgbClr val="157573"/>
    <a:srgbClr val="1A8E8B"/>
    <a:srgbClr val="115F5D"/>
    <a:srgbClr val="6D37CD"/>
    <a:srgbClr val="FF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42" y="-10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GÜZ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 smtClean="0"/>
              <a:t>SANAT VE TASARIM ANASANAT </a:t>
            </a:r>
            <a:r>
              <a:rPr lang="tr-TR" sz="3200" b="1" dirty="0"/>
              <a:t>DALI</a:t>
            </a:r>
          </a:p>
          <a:p>
            <a:pPr algn="ctr"/>
            <a:endParaRPr lang="tr-TR" sz="2000" dirty="0"/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322808" y="2514924"/>
            <a:ext cx="836900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b="1" dirty="0">
              <a:latin typeface="Akzidenz-Grotesk Next Light"/>
            </a:endParaRPr>
          </a:p>
          <a:p>
            <a:pPr algn="r"/>
            <a:r>
              <a:rPr lang="tr-TR" b="1" dirty="0">
                <a:solidFill>
                  <a:srgbClr val="0000FF"/>
                </a:solidFill>
                <a:latin typeface="Akzidenz-Grotesk Next Light" panose="02000503000000020003"/>
              </a:rPr>
              <a:t>Sili Deniz AY</a:t>
            </a:r>
          </a:p>
          <a:p>
            <a:pPr algn="r"/>
            <a:r>
              <a:rPr lang="tr-TR" b="1" dirty="0" err="1">
                <a:latin typeface="Akzidenz-Grotesk Next Light" panose="02000503000000020003"/>
              </a:rPr>
              <a:t>Miyazaki'nin</a:t>
            </a:r>
            <a:r>
              <a:rPr lang="tr-TR" b="1" dirty="0">
                <a:latin typeface="Akzidenz-Grotesk Next Light" panose="02000503000000020003"/>
              </a:rPr>
              <a:t> Yürüyen Şato </a:t>
            </a:r>
            <a:r>
              <a:rPr lang="tr-TR" b="1" dirty="0" err="1">
                <a:latin typeface="Akzidenz-Grotesk Next Light" panose="02000503000000020003"/>
              </a:rPr>
              <a:t>Animesinde</a:t>
            </a:r>
            <a:r>
              <a:rPr lang="tr-TR" b="1" dirty="0">
                <a:latin typeface="Akzidenz-Grotesk Next Light" panose="02000503000000020003"/>
              </a:rPr>
              <a:t> İç Mekan </a:t>
            </a:r>
            <a:r>
              <a:rPr lang="tr-TR" b="1" dirty="0" smtClean="0">
                <a:latin typeface="Akzidenz-Grotesk Next Light" panose="02000503000000020003"/>
              </a:rPr>
              <a:t>Kurgusu</a:t>
            </a:r>
          </a:p>
          <a:p>
            <a:pPr algn="r"/>
            <a:r>
              <a:rPr lang="tr-TR" b="1" dirty="0">
                <a:solidFill>
                  <a:srgbClr val="0000FF"/>
                </a:solidFill>
                <a:latin typeface="Akzidenz-Grotesk Next Light" panose="02000503000000020003"/>
              </a:rPr>
              <a:t>Bulut Gür SEZGİNTÜREDİ</a:t>
            </a:r>
          </a:p>
          <a:p>
            <a:pPr algn="r"/>
            <a:r>
              <a:rPr lang="tr-TR" b="1" dirty="0">
                <a:latin typeface="Akzidenz-Grotesk Next Light" panose="02000503000000020003"/>
              </a:rPr>
              <a:t>Animasyon Karakter Yaratımında Renklerin kullanımı ve </a:t>
            </a:r>
            <a:r>
              <a:rPr lang="tr-TR" b="1" dirty="0" smtClean="0">
                <a:latin typeface="Akzidenz-Grotesk Next Light" panose="02000503000000020003"/>
              </a:rPr>
              <a:t>Önemi</a:t>
            </a:r>
          </a:p>
          <a:p>
            <a:pPr algn="r"/>
            <a:r>
              <a:rPr lang="tr-TR" b="1" dirty="0">
                <a:solidFill>
                  <a:srgbClr val="0000FF"/>
                </a:solidFill>
                <a:latin typeface="Akzidenz-Grotesk Next Light" panose="02000503000000020003"/>
              </a:rPr>
              <a:t>Enes KARADAY </a:t>
            </a:r>
          </a:p>
          <a:p>
            <a:pPr algn="r"/>
            <a:r>
              <a:rPr lang="tr-TR" b="1" dirty="0">
                <a:latin typeface="Akzidenz-Grotesk Next Light" panose="02000503000000020003"/>
              </a:rPr>
              <a:t>Cinsiyetsiz Moda: Toplumsal Cinsiyetin Moda Tasarımına </a:t>
            </a:r>
            <a:r>
              <a:rPr lang="tr-TR" b="1" dirty="0" smtClean="0">
                <a:latin typeface="Akzidenz-Grotesk Next Light" panose="02000503000000020003"/>
              </a:rPr>
              <a:t>Etkisi</a:t>
            </a:r>
          </a:p>
          <a:p>
            <a:pPr algn="ctr"/>
            <a:endParaRPr lang="tr-TR" sz="2000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tr-TR" sz="2000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tr-TR" sz="2000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tr-TR" sz="2000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tr-TR" sz="2000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tr-TR" sz="2000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tr-TR" sz="2000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tr-TR" sz="2000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tr-TR" sz="2000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tr-TR" sz="2000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tr-TR" b="1" dirty="0">
              <a:solidFill>
                <a:srgbClr val="0000FF"/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tr-TR" b="1" dirty="0">
              <a:solidFill>
                <a:srgbClr val="0000FF"/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endParaRPr lang="tr-TR" sz="1600" b="1" dirty="0">
              <a:solidFill>
                <a:srgbClr val="0000FF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endParaRPr lang="tr-TR" sz="2000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B4442E62-2E53-B0FE-918C-9DCD59FF40D5}"/>
              </a:ext>
            </a:extLst>
          </p:cNvPr>
          <p:cNvSpPr txBox="1"/>
          <p:nvPr/>
        </p:nvSpPr>
        <p:spPr>
          <a:xfrm>
            <a:off x="299135" y="1389583"/>
            <a:ext cx="104029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</a:rPr>
              <a:t>SANAT VE TASARIM ANASANAT DALI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Yüksek </a:t>
            </a:r>
            <a:r>
              <a:rPr lang="tr-TR" sz="2000" b="1" dirty="0" smtClean="0"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Lisans</a:t>
            </a:r>
          </a:p>
          <a:p>
            <a:pPr algn="r"/>
            <a:endParaRPr lang="tr-TR" sz="2000" b="1" dirty="0">
              <a:solidFill>
                <a:srgbClr val="0000FF"/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6607540" y="4888309"/>
            <a:ext cx="366646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20. 12. 2024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09:45 – 10:15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Derslik 1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3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333036" y="2666724"/>
            <a:ext cx="836900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r"/>
            <a:r>
              <a:rPr lang="tr-TR" b="1" dirty="0" smtClean="0">
                <a:solidFill>
                  <a:srgbClr val="0000FF"/>
                </a:solidFill>
                <a:latin typeface="Akzidenz-Grotesk Next Light" panose="02000503000000020003"/>
              </a:rPr>
              <a:t>Berkan </a:t>
            </a:r>
            <a:r>
              <a:rPr lang="tr-TR" b="1" dirty="0">
                <a:solidFill>
                  <a:srgbClr val="0000FF"/>
                </a:solidFill>
                <a:latin typeface="Akzidenz-Grotesk Next Light" panose="02000503000000020003"/>
              </a:rPr>
              <a:t>Faruk ÖZAKTAŞ</a:t>
            </a:r>
          </a:p>
          <a:p>
            <a:pPr algn="r"/>
            <a:r>
              <a:rPr lang="tr-TR" b="1" dirty="0" err="1">
                <a:latin typeface="Akzidenz-Grotesk Next Light" panose="02000503000000020003"/>
              </a:rPr>
              <a:t>Psikocografya</a:t>
            </a:r>
            <a:r>
              <a:rPr lang="tr-TR" b="1" dirty="0">
                <a:latin typeface="Akzidenz-Grotesk Next Light" panose="02000503000000020003"/>
              </a:rPr>
              <a:t> Bağlamında Sokak Sanatı </a:t>
            </a:r>
            <a:r>
              <a:rPr lang="tr-TR" b="1" dirty="0" smtClean="0">
                <a:latin typeface="Akzidenz-Grotesk Next Light" panose="02000503000000020003"/>
              </a:rPr>
              <a:t>İncelemesi</a:t>
            </a:r>
          </a:p>
          <a:p>
            <a:pPr algn="r"/>
            <a:r>
              <a:rPr lang="tr-TR" b="1" dirty="0">
                <a:solidFill>
                  <a:srgbClr val="0000FF"/>
                </a:solidFill>
                <a:latin typeface="Akzidenz-Grotesk Next Light" panose="02000503000000020003"/>
              </a:rPr>
              <a:t>Petunya GÖLLER</a:t>
            </a:r>
          </a:p>
          <a:p>
            <a:pPr algn="r"/>
            <a:r>
              <a:rPr lang="tr-TR" b="1" dirty="0" err="1">
                <a:latin typeface="Akzidenz-Grotesk Next Light" panose="02000503000000020003"/>
              </a:rPr>
              <a:t>Origami</a:t>
            </a:r>
            <a:r>
              <a:rPr lang="tr-TR" b="1" dirty="0">
                <a:latin typeface="Akzidenz-Grotesk Next Light" panose="02000503000000020003"/>
              </a:rPr>
              <a:t> Sanatı ve Seramik </a:t>
            </a:r>
            <a:r>
              <a:rPr lang="tr-TR" b="1" dirty="0" smtClean="0">
                <a:latin typeface="Akzidenz-Grotesk Next Light" panose="02000503000000020003"/>
              </a:rPr>
              <a:t>Uygulamaları</a:t>
            </a:r>
          </a:p>
          <a:p>
            <a:pPr algn="r"/>
            <a:r>
              <a:rPr lang="tr-TR" b="1" dirty="0">
                <a:solidFill>
                  <a:srgbClr val="0000FF"/>
                </a:solidFill>
                <a:latin typeface="Akzidenz-Grotesk Next Light" panose="02000503000000020003"/>
              </a:rPr>
              <a:t>Mehmet Çengelci</a:t>
            </a:r>
          </a:p>
          <a:p>
            <a:pPr algn="r"/>
            <a:r>
              <a:rPr lang="tr-TR" b="1" dirty="0" err="1">
                <a:latin typeface="Akzidenz-Grotesk Next Light" panose="02000503000000020003"/>
              </a:rPr>
              <a:t>Satoshi</a:t>
            </a:r>
            <a:r>
              <a:rPr lang="tr-TR" b="1" dirty="0">
                <a:latin typeface="Akzidenz-Grotesk Next Light" panose="02000503000000020003"/>
              </a:rPr>
              <a:t> </a:t>
            </a:r>
            <a:r>
              <a:rPr lang="tr-TR" b="1" dirty="0" err="1">
                <a:latin typeface="Akzidenz-Grotesk Next Light" panose="02000503000000020003"/>
              </a:rPr>
              <a:t>Kon'un</a:t>
            </a:r>
            <a:r>
              <a:rPr lang="tr-TR" b="1" dirty="0">
                <a:latin typeface="Akzidenz-Grotesk Next Light" panose="02000503000000020003"/>
              </a:rPr>
              <a:t> Canlandırma Filmlerinde Gerçeklik algısı ve Rüya Arasındaki </a:t>
            </a:r>
            <a:r>
              <a:rPr lang="tr-TR" b="1" dirty="0" smtClean="0">
                <a:latin typeface="Akzidenz-Grotesk Next Light" panose="02000503000000020003"/>
              </a:rPr>
              <a:t>Sınır</a:t>
            </a:r>
          </a:p>
          <a:p>
            <a:pPr algn="ctr"/>
            <a:endParaRPr lang="tr-TR" sz="2000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tr-TR" sz="2000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tr-TR" sz="2000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tr-TR" sz="2000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tr-TR" sz="2000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tr-TR" sz="2000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tr-TR" sz="2000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tr-TR" sz="2000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tr-TR" sz="2000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tr-TR" sz="2000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tr-TR" b="1" dirty="0">
              <a:solidFill>
                <a:srgbClr val="0000FF"/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tr-TR" b="1" dirty="0">
              <a:solidFill>
                <a:srgbClr val="0000FF"/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endParaRPr lang="tr-TR" sz="1600" b="1" dirty="0">
              <a:solidFill>
                <a:srgbClr val="0000FF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endParaRPr lang="tr-TR" sz="2000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B4442E62-2E53-B0FE-918C-9DCD59FF40D5}"/>
              </a:ext>
            </a:extLst>
          </p:cNvPr>
          <p:cNvSpPr txBox="1"/>
          <p:nvPr/>
        </p:nvSpPr>
        <p:spPr>
          <a:xfrm>
            <a:off x="299135" y="1389583"/>
            <a:ext cx="104029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</a:rPr>
              <a:t>SANAT VE TASARIM ANASANAT DALI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Yüksek </a:t>
            </a:r>
            <a:r>
              <a:rPr lang="tr-TR" sz="2000" b="1" dirty="0"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Lisans</a:t>
            </a:r>
          </a:p>
          <a:p>
            <a:pPr algn="r"/>
            <a:endParaRPr lang="tr-TR" sz="2000" b="1" dirty="0" smtClean="0">
              <a:solidFill>
                <a:srgbClr val="0000FF"/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364545" y="5068785"/>
            <a:ext cx="366646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20. 12. 2024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Saat:10:30 – 11:00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Derslik 1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22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490598" y="3071032"/>
            <a:ext cx="8369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r"/>
            <a:endParaRPr lang="tr-TR" sz="2000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B4442E62-2E53-B0FE-918C-9DCD59FF40D5}"/>
              </a:ext>
            </a:extLst>
          </p:cNvPr>
          <p:cNvSpPr txBox="1"/>
          <p:nvPr/>
        </p:nvSpPr>
        <p:spPr>
          <a:xfrm>
            <a:off x="299135" y="1686037"/>
            <a:ext cx="1040290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</a:rPr>
              <a:t>SANAT VE TASARIM ANASANAT DALI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Yüksek </a:t>
            </a:r>
            <a:r>
              <a:rPr lang="tr-TR" sz="2000" b="1" dirty="0" smtClean="0"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Lisans</a:t>
            </a:r>
          </a:p>
          <a:p>
            <a:pPr algn="r"/>
            <a:endParaRPr lang="tr-TR" sz="2000" b="1" dirty="0" smtClean="0">
              <a:solidFill>
                <a:srgbClr val="0000FF"/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r>
              <a:rPr lang="tr-TR" b="1" dirty="0">
                <a:solidFill>
                  <a:srgbClr val="0000FF"/>
                </a:solidFill>
                <a:latin typeface="Akzidenz-Grotesk Next Light" panose="02000503000000020003"/>
              </a:rPr>
              <a:t>Bulut Gür SEZGİNTÜREDİ</a:t>
            </a:r>
          </a:p>
          <a:p>
            <a:pPr algn="r"/>
            <a:r>
              <a:rPr lang="tr-TR" b="1" dirty="0">
                <a:latin typeface="Akzidenz-Grotesk Next Light" panose="02000503000000020003"/>
              </a:rPr>
              <a:t>Animasyon Karakter Yaratımında Renklerin kullanımı ve Önemi</a:t>
            </a:r>
          </a:p>
          <a:p>
            <a:pPr algn="r"/>
            <a:r>
              <a:rPr lang="tr-TR" b="1" dirty="0">
                <a:solidFill>
                  <a:srgbClr val="0000FF"/>
                </a:solidFill>
                <a:latin typeface="Akzidenz-Grotesk Next Light" panose="02000503000000020003"/>
              </a:rPr>
              <a:t>Hilal Özbek</a:t>
            </a:r>
          </a:p>
          <a:p>
            <a:pPr algn="r"/>
            <a:r>
              <a:rPr lang="tr-TR" b="1" dirty="0" err="1">
                <a:latin typeface="Akzidenz-Grotesk Next Light" panose="02000503000000020003"/>
              </a:rPr>
              <a:t>Marleau-Ponty'nin</a:t>
            </a:r>
            <a:r>
              <a:rPr lang="tr-TR" b="1" dirty="0">
                <a:latin typeface="Akzidenz-Grotesk Next Light" panose="02000503000000020003"/>
              </a:rPr>
              <a:t> ''Görünür ile Görünmez‘’ Kavramının Çağdaş Fotoğraf Sanatına Yansıması</a:t>
            </a:r>
          </a:p>
          <a:p>
            <a:pPr algn="r"/>
            <a:r>
              <a:rPr lang="tr-TR" b="1" dirty="0">
                <a:solidFill>
                  <a:srgbClr val="0000FF"/>
                </a:solidFill>
                <a:latin typeface="Akzidenz-Grotesk Next Light" panose="02000503000000020003"/>
              </a:rPr>
              <a:t>Ahmet Kutay Aykut </a:t>
            </a:r>
          </a:p>
          <a:p>
            <a:pPr algn="r"/>
            <a:r>
              <a:rPr lang="tr-TR" b="1" dirty="0">
                <a:latin typeface="Akzidenz-Grotesk Next Light" panose="02000503000000020003"/>
              </a:rPr>
              <a:t>Sualtı Arkeolojisinde Yeni Araştırma Yöntemleri ve Fotoğrafın Katkısı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345906" y="5261777"/>
            <a:ext cx="366646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20. 12. 2024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Saat:11:15 – 11:45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Derslik 1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2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B4442E62-2E53-B0FE-918C-9DCD59FF40D5}"/>
              </a:ext>
            </a:extLst>
          </p:cNvPr>
          <p:cNvSpPr txBox="1"/>
          <p:nvPr/>
        </p:nvSpPr>
        <p:spPr>
          <a:xfrm>
            <a:off x="299135" y="1686037"/>
            <a:ext cx="1040290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</a:rPr>
              <a:t>SANAT VE TASARIM ANASANAT DALI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Yüksek </a:t>
            </a:r>
            <a:r>
              <a:rPr lang="tr-TR" sz="2000" b="1" dirty="0"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Lisans</a:t>
            </a:r>
          </a:p>
          <a:p>
            <a:pPr algn="r"/>
            <a:endParaRPr lang="tr-TR" sz="2000" b="1" dirty="0" smtClean="0">
              <a:solidFill>
                <a:srgbClr val="0000FF"/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r>
              <a:rPr lang="tr-TR" b="1" dirty="0" smtClean="0">
                <a:solidFill>
                  <a:srgbClr val="0000FF"/>
                </a:solidFill>
                <a:latin typeface="Akzidenz-Grotesk Next Light" panose="02000503000000020003"/>
              </a:rPr>
              <a:t>Niyazi </a:t>
            </a:r>
            <a:r>
              <a:rPr lang="tr-TR" b="1" dirty="0">
                <a:solidFill>
                  <a:srgbClr val="0000FF"/>
                </a:solidFill>
                <a:latin typeface="Akzidenz-Grotesk Next Light" panose="02000503000000020003"/>
              </a:rPr>
              <a:t>Görkem Özkan </a:t>
            </a:r>
          </a:p>
          <a:p>
            <a:pPr algn="r"/>
            <a:r>
              <a:rPr lang="tr-TR" b="1" dirty="0">
                <a:latin typeface="Akzidenz-Grotesk Next Light" panose="02000503000000020003"/>
              </a:rPr>
              <a:t>Sosyal Medya da </a:t>
            </a:r>
            <a:r>
              <a:rPr lang="tr-TR" b="1" dirty="0" err="1">
                <a:latin typeface="Akzidenz-Grotesk Next Light" panose="02000503000000020003"/>
              </a:rPr>
              <a:t>İnstagram</a:t>
            </a:r>
            <a:r>
              <a:rPr lang="tr-TR" b="1" dirty="0">
                <a:latin typeface="Akzidenz-Grotesk Next Light" panose="02000503000000020003"/>
              </a:rPr>
              <a:t> ve Facebook Bağlamında Fotoğraf Kültürü</a:t>
            </a:r>
          </a:p>
          <a:p>
            <a:pPr algn="r"/>
            <a:r>
              <a:rPr lang="tr-TR" b="1" dirty="0" err="1">
                <a:solidFill>
                  <a:srgbClr val="0000FF"/>
                </a:solidFill>
                <a:latin typeface="Akzidenz-Grotesk Next Light" panose="02000503000000020003"/>
              </a:rPr>
              <a:t>Serla</a:t>
            </a:r>
            <a:r>
              <a:rPr lang="tr-TR" b="1" dirty="0">
                <a:solidFill>
                  <a:srgbClr val="0000FF"/>
                </a:solidFill>
                <a:latin typeface="Akzidenz-Grotesk Next Light" panose="02000503000000020003"/>
              </a:rPr>
              <a:t> Gülten TEKİN</a:t>
            </a:r>
          </a:p>
          <a:p>
            <a:pPr algn="r"/>
            <a:r>
              <a:rPr lang="tr-TR" b="1" dirty="0" err="1">
                <a:latin typeface="Akzidenz-Grotesk Next Light" panose="02000503000000020003"/>
              </a:rPr>
              <a:t>KaiKai</a:t>
            </a:r>
            <a:r>
              <a:rPr lang="tr-TR" b="1" dirty="0">
                <a:latin typeface="Akzidenz-Grotesk Next Light" panose="02000503000000020003"/>
              </a:rPr>
              <a:t> </a:t>
            </a:r>
            <a:r>
              <a:rPr lang="tr-TR" b="1" dirty="0" err="1">
                <a:latin typeface="Akzidenz-Grotesk Next Light" panose="02000503000000020003"/>
              </a:rPr>
              <a:t>Yokai</a:t>
            </a:r>
            <a:r>
              <a:rPr lang="tr-TR" b="1" dirty="0">
                <a:latin typeface="Akzidenz-Grotesk Next Light" panose="02000503000000020003"/>
              </a:rPr>
              <a:t> </a:t>
            </a:r>
            <a:r>
              <a:rPr lang="tr-TR" b="1" dirty="0" err="1">
                <a:latin typeface="Akzidenz-Grotesk Next Light" panose="02000503000000020003"/>
              </a:rPr>
              <a:t>Sai</a:t>
            </a:r>
            <a:r>
              <a:rPr lang="tr-TR" b="1" dirty="0">
                <a:latin typeface="Akzidenz-Grotesk Next Light" panose="02000503000000020003"/>
              </a:rPr>
              <a:t> Festivalinde Kullanılan Maskelerin </a:t>
            </a:r>
            <a:r>
              <a:rPr lang="tr-TR" b="1" dirty="0" err="1">
                <a:latin typeface="Akzidenz-Grotesk Next Light" panose="02000503000000020003"/>
              </a:rPr>
              <a:t>İçeriksel</a:t>
            </a:r>
            <a:r>
              <a:rPr lang="tr-TR" b="1" dirty="0">
                <a:latin typeface="Akzidenz-Grotesk Next Light" panose="02000503000000020003"/>
              </a:rPr>
              <a:t> Nitelikleri</a:t>
            </a:r>
          </a:p>
          <a:p>
            <a:pPr algn="r"/>
            <a:r>
              <a:rPr lang="tr-TR" b="1" dirty="0">
                <a:solidFill>
                  <a:srgbClr val="0000FF"/>
                </a:solidFill>
                <a:latin typeface="Akzidenz-Grotesk Next Light" panose="02000503000000020003"/>
              </a:rPr>
              <a:t>Mine UŞAK </a:t>
            </a:r>
          </a:p>
          <a:p>
            <a:pPr algn="r"/>
            <a:r>
              <a:rPr lang="tr-TR" b="1" dirty="0">
                <a:latin typeface="Akzidenz-Grotesk Next Light" panose="02000503000000020003"/>
              </a:rPr>
              <a:t>Çağdaş Sanatta Sandalye İmgesinin Metaforik Kullanımı</a:t>
            </a:r>
          </a:p>
          <a:p>
            <a:pPr algn="r"/>
            <a:r>
              <a:rPr lang="tr-TR" b="1" dirty="0">
                <a:solidFill>
                  <a:srgbClr val="0000FF"/>
                </a:solidFill>
                <a:latin typeface="Akzidenz-Grotesk Next Light" panose="02000503000000020003"/>
              </a:rPr>
              <a:t>Ayşegül KÖKSAL</a:t>
            </a:r>
          </a:p>
          <a:p>
            <a:pPr algn="r"/>
            <a:r>
              <a:rPr lang="tr-TR" b="1" dirty="0">
                <a:latin typeface="Akzidenz-Grotesk Next Light" panose="02000503000000020003"/>
              </a:rPr>
              <a:t>Sanat ve Yaratma Sürecinde Duyuların Rolü</a:t>
            </a:r>
            <a:endParaRPr lang="tr-TR" b="1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tr-TR" sz="2000" b="1" dirty="0" smtClean="0">
              <a:solidFill>
                <a:srgbClr val="0000FF"/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428339" y="5656355"/>
            <a:ext cx="366646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20. 12. 2024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Saat:12:00 – 12:45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Derslik 1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322808" y="2772587"/>
            <a:ext cx="83690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r"/>
            <a:r>
              <a:rPr lang="tr-TR" sz="1700" b="1" dirty="0">
                <a:solidFill>
                  <a:srgbClr val="0000FF"/>
                </a:solidFill>
                <a:latin typeface="Akzidenz-Grotesk Next Light" panose="02000503000000020003"/>
              </a:rPr>
              <a:t>Atakan ZERAFET</a:t>
            </a:r>
          </a:p>
          <a:p>
            <a:pPr algn="r"/>
            <a:r>
              <a:rPr lang="tr-TR" sz="1700" b="1" dirty="0">
                <a:latin typeface="Akzidenz-Grotesk Next Light" panose="02000503000000020003"/>
              </a:rPr>
              <a:t>20. yy. Avangart Sanatında Tiyatro Müziğinde Yenilikçi </a:t>
            </a:r>
            <a:r>
              <a:rPr lang="tr-TR" sz="1700" b="1" dirty="0" smtClean="0">
                <a:latin typeface="Akzidenz-Grotesk Next Light" panose="02000503000000020003"/>
              </a:rPr>
              <a:t>Yaklaşımlar</a:t>
            </a:r>
          </a:p>
          <a:p>
            <a:pPr algn="r"/>
            <a:r>
              <a:rPr lang="tr-TR" sz="1700" b="1" dirty="0">
                <a:solidFill>
                  <a:srgbClr val="0000FF"/>
                </a:solidFill>
                <a:latin typeface="Akzidenz-Grotesk Next Light" panose="02000503000000020003"/>
              </a:rPr>
              <a:t>Irmak TÜRKEKÖLE</a:t>
            </a:r>
          </a:p>
          <a:p>
            <a:pPr algn="r"/>
            <a:r>
              <a:rPr lang="tr-TR" sz="1700" b="1" dirty="0">
                <a:latin typeface="Akzidenz-Grotesk Next Light" panose="02000503000000020003"/>
              </a:rPr>
              <a:t>Sanatsal Üretim Pratiğinde Bir Temsil Olarak Boşluk </a:t>
            </a:r>
            <a:r>
              <a:rPr lang="tr-TR" sz="1700" b="1" dirty="0" smtClean="0">
                <a:latin typeface="Akzidenz-Grotesk Next Light" panose="02000503000000020003"/>
              </a:rPr>
              <a:t>Kavramı</a:t>
            </a:r>
          </a:p>
          <a:p>
            <a:pPr algn="r"/>
            <a:r>
              <a:rPr lang="tr-TR" sz="1700" b="1" dirty="0" err="1">
                <a:solidFill>
                  <a:srgbClr val="0000FF"/>
                </a:solidFill>
                <a:latin typeface="Akzidenz-Grotesk Next Light" panose="02000503000000020003"/>
              </a:rPr>
              <a:t>Dila</a:t>
            </a:r>
            <a:r>
              <a:rPr lang="tr-TR" sz="1700" b="1" dirty="0">
                <a:solidFill>
                  <a:srgbClr val="0000FF"/>
                </a:solidFill>
                <a:latin typeface="Akzidenz-Grotesk Next Light" panose="02000503000000020003"/>
              </a:rPr>
              <a:t> Candan KATLAN</a:t>
            </a:r>
          </a:p>
          <a:p>
            <a:pPr algn="r"/>
            <a:r>
              <a:rPr lang="tr-TR" sz="1700" b="1" dirty="0">
                <a:latin typeface="Akzidenz-Grotesk Next Light" panose="02000503000000020003"/>
              </a:rPr>
              <a:t>Tasarım Süreçlerinde Yapay Zeka Kullanımı: Image FX ve </a:t>
            </a:r>
            <a:r>
              <a:rPr lang="tr-TR" sz="1700" b="1" dirty="0" err="1">
                <a:latin typeface="Akzidenz-Grotesk Next Light" panose="02000503000000020003"/>
              </a:rPr>
              <a:t>Freepik</a:t>
            </a:r>
            <a:r>
              <a:rPr lang="tr-TR" sz="1700" b="1" dirty="0">
                <a:latin typeface="Akzidenz-Grotesk Next Light" panose="02000503000000020003"/>
              </a:rPr>
              <a:t> AI’nın </a:t>
            </a:r>
            <a:r>
              <a:rPr lang="tr-TR" sz="1700" b="1" dirty="0" smtClean="0">
                <a:latin typeface="Akzidenz-Grotesk Next Light" panose="02000503000000020003"/>
              </a:rPr>
              <a:t>İncelenmesi</a:t>
            </a:r>
          </a:p>
          <a:p>
            <a:pPr algn="r"/>
            <a:r>
              <a:rPr lang="tr-TR" sz="1700" b="1" dirty="0">
                <a:solidFill>
                  <a:srgbClr val="0000FF"/>
                </a:solidFill>
                <a:latin typeface="Akzidenz-Grotesk Next Light" panose="02000503000000020003"/>
              </a:rPr>
              <a:t>Gülce Güzin UTKU             </a:t>
            </a:r>
          </a:p>
          <a:p>
            <a:pPr algn="r"/>
            <a:r>
              <a:rPr lang="tr-TR" sz="1700" b="1" dirty="0">
                <a:latin typeface="Akzidenz-Grotesk Next Light" panose="02000503000000020003"/>
              </a:rPr>
              <a:t>Sanal Gerçeklik ile Satranç: Oyun Tasarımında Estetik - Stratejinin Buluşması ve  Etkin   Öğrenme</a:t>
            </a:r>
            <a:endParaRPr lang="tr-TR" sz="1700" b="1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tr-TR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tr-TR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tr-TR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B4442E62-2E53-B0FE-918C-9DCD59FF40D5}"/>
              </a:ext>
            </a:extLst>
          </p:cNvPr>
          <p:cNvSpPr txBox="1"/>
          <p:nvPr/>
        </p:nvSpPr>
        <p:spPr>
          <a:xfrm>
            <a:off x="299135" y="1686037"/>
            <a:ext cx="10402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</a:rPr>
              <a:t>SANAT VE TASARIM ANASANAT DALI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</a:rPr>
              <a:t>Sanatta </a:t>
            </a:r>
            <a:r>
              <a:rPr lang="tr-TR" sz="2000" b="1" dirty="0" smtClean="0">
                <a:latin typeface="Akzidenz-Grotesk Next Light" panose="02000503000000020003"/>
              </a:rPr>
              <a:t>Yeterlik</a:t>
            </a:r>
            <a:endParaRPr lang="tr-TR" sz="2000" b="1" dirty="0">
              <a:latin typeface="Akzidenz-Grotesk Next Light" panose="02000503000000020003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863996" y="5667418"/>
            <a:ext cx="366646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20. 12. 2024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Saat:14:00 -14:45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Derslik 1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3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1488</TotalTime>
  <Words>325</Words>
  <Application>Microsoft Office PowerPoint</Application>
  <PresentationFormat>Özel</PresentationFormat>
  <Paragraphs>97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ACER</cp:lastModifiedBy>
  <cp:revision>200</cp:revision>
  <dcterms:created xsi:type="dcterms:W3CDTF">2022-05-23T10:38:10Z</dcterms:created>
  <dcterms:modified xsi:type="dcterms:W3CDTF">2024-11-07T18:09:22Z</dcterms:modified>
</cp:coreProperties>
</file>