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1"/>
  </p:handoutMasterIdLst>
  <p:sldIdLst>
    <p:sldId id="301" r:id="rId2"/>
    <p:sldId id="312" r:id="rId3"/>
    <p:sldId id="310" r:id="rId4"/>
    <p:sldId id="314" r:id="rId5"/>
    <p:sldId id="313" r:id="rId6"/>
    <p:sldId id="315" r:id="rId7"/>
    <p:sldId id="316" r:id="rId8"/>
    <p:sldId id="309" r:id="rId9"/>
    <p:sldId id="311" r:id="rId10"/>
  </p:sldIdLst>
  <p:sldSz cx="10691813" cy="7920038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94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AF8F7"/>
    <a:srgbClr val="6EE4E1"/>
    <a:srgbClr val="660066"/>
    <a:srgbClr val="18827F"/>
    <a:srgbClr val="157573"/>
    <a:srgbClr val="1A8E8B"/>
    <a:srgbClr val="115F5D"/>
    <a:srgbClr val="6D37CD"/>
    <a:srgbClr val="FFE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242" y="-102"/>
      </p:cViewPr>
      <p:guideLst>
        <p:guide orient="horz" pos="2494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23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C09F2-85C5-4DCD-A395-2EB239CAAAD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8C28F-EEBE-4D44-BFD1-13656DF1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96173"/>
            <a:ext cx="9088041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4159854"/>
            <a:ext cx="8018860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2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1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21669"/>
            <a:ext cx="2305422" cy="671186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21669"/>
            <a:ext cx="6782619" cy="6711866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1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974512"/>
            <a:ext cx="9221689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300194"/>
            <a:ext cx="9221689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0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21671"/>
            <a:ext cx="9221689" cy="1530841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941510"/>
            <a:ext cx="4523137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893014"/>
            <a:ext cx="4523137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941510"/>
            <a:ext cx="4545413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893014"/>
            <a:ext cx="4545413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6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140341"/>
            <a:ext cx="541273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140341"/>
            <a:ext cx="541273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21671"/>
            <a:ext cx="9221689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108344"/>
            <a:ext cx="9221689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340703"/>
            <a:ext cx="3608487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2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2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=""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6" y="2170866"/>
            <a:ext cx="1040290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2024-2025 GÜZ YARIYILI LİSANSÜSTÜ </a:t>
            </a:r>
          </a:p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ÖĞRENCİ SEMİNERLERİ</a:t>
            </a:r>
          </a:p>
          <a:p>
            <a:pPr algn="r"/>
            <a:r>
              <a:rPr lang="tr-TR" sz="3200" b="1" dirty="0"/>
              <a:t>GELENEKSEL TÜRK SANATLARI ANASANAT DALI</a:t>
            </a:r>
            <a:endParaRPr lang="tr-TR" sz="2000" b="1" dirty="0">
              <a:solidFill>
                <a:schemeClr val="bg1">
                  <a:lumMod val="50000"/>
                </a:schemeClr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/>
            <a:endParaRPr lang="tr-TR" sz="2000" dirty="0"/>
          </a:p>
          <a:p>
            <a:pPr algn="r"/>
            <a:endParaRPr lang="tr-TR" sz="4000" b="1" dirty="0">
              <a:solidFill>
                <a:srgbClr val="0000FF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9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2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249437" y="2905818"/>
            <a:ext cx="83690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Resul </a:t>
            </a:r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</a:rPr>
              <a:t>ARSLAN</a:t>
            </a:r>
          </a:p>
          <a:p>
            <a:pPr algn="ctr"/>
            <a:r>
              <a:rPr lang="tr-TR" sz="2000" b="1" dirty="0">
                <a:latin typeface="Akzidenz-Grotesk Next Light" panose="02000503000000020003"/>
              </a:rPr>
              <a:t>Ayşe </a:t>
            </a:r>
            <a:r>
              <a:rPr lang="tr-TR" sz="2000" b="1" dirty="0" err="1">
                <a:latin typeface="Akzidenz-Grotesk Next Light" panose="02000503000000020003"/>
              </a:rPr>
              <a:t>Mayda</a:t>
            </a:r>
            <a:r>
              <a:rPr lang="tr-TR" sz="2000" b="1" dirty="0">
                <a:latin typeface="Akzidenz-Grotesk Next Light" panose="02000503000000020003"/>
              </a:rPr>
              <a:t> Sanat Köşkünün </a:t>
            </a:r>
            <a:r>
              <a:rPr lang="tr-TR" sz="2000" b="1" dirty="0" err="1">
                <a:latin typeface="Akzidenz-Grotesk Next Light" panose="02000503000000020003"/>
              </a:rPr>
              <a:t>Renovasyon</a:t>
            </a:r>
            <a:r>
              <a:rPr lang="tr-TR" sz="2000" b="1" dirty="0">
                <a:latin typeface="Akzidenz-Grotesk Next Light" panose="02000503000000020003"/>
              </a:rPr>
              <a:t> Çalışması</a:t>
            </a:r>
            <a:endParaRPr lang="tr-TR" sz="4000" b="1" dirty="0">
              <a:solidFill>
                <a:srgbClr val="0000FF"/>
              </a:solidFill>
              <a:latin typeface="Akzidenz-Grotesk Next Light" panose="02000503000000020003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=""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99135" y="1768849"/>
            <a:ext cx="10402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GÜZ YARIYILI LİSANSÜSTÜ ÖĞRENCİ SEMİNERLERİ</a:t>
            </a:r>
          </a:p>
          <a:p>
            <a:pPr algn="r"/>
            <a:r>
              <a:rPr lang="tr-TR" sz="2000" b="1" dirty="0">
                <a:latin typeface="Akzidenz-Grotesk Next Light" panose="02000503000000020003"/>
              </a:rPr>
              <a:t>GELENEKSEL TÜRK SANATLARI</a:t>
            </a:r>
            <a:r>
              <a:rPr lang="tr-TR" sz="2000" b="1" dirty="0" smtClean="0">
                <a:latin typeface="Akzidenz-Grotesk Next Light" panose="02000503000000020003"/>
              </a:rPr>
              <a:t> </a:t>
            </a:r>
            <a:r>
              <a:rPr lang="tr-TR" sz="2000" b="1" dirty="0">
                <a:latin typeface="Akzidenz-Grotesk Next Light" panose="02000503000000020003"/>
              </a:rPr>
              <a:t>ANASANAT DALI</a:t>
            </a:r>
            <a:endParaRPr lang="tr-TR" sz="2000" b="1" dirty="0">
              <a:solidFill>
                <a:schemeClr val="bg1">
                  <a:lumMod val="50000"/>
                </a:schemeClr>
              </a:solidFill>
              <a:latin typeface="Akzidenz-Grotesk Next Light" panose="02000503000000020003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r"/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4570558" y="4396972"/>
            <a:ext cx="3930348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26. 12. 2024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 10:30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GSF Binası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Çini Derslik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90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2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249437" y="2905818"/>
            <a:ext cx="836900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Sema Nur BİRLİK</a:t>
            </a:r>
            <a:endParaRPr lang="tr-TR" sz="2000" b="1" dirty="0">
              <a:solidFill>
                <a:srgbClr val="0000FF"/>
              </a:solidFill>
              <a:latin typeface="Akzidenz-Grotesk Next Light" panose="02000503000000020003"/>
            </a:endParaRPr>
          </a:p>
          <a:p>
            <a:pPr algn="ctr"/>
            <a:r>
              <a:rPr lang="tr-TR" sz="2000" b="1" dirty="0" err="1">
                <a:latin typeface="Akzidenz-Grotesk Next Light" panose="02000503000000020003"/>
              </a:rPr>
              <a:t>Bodleian</a:t>
            </a:r>
            <a:r>
              <a:rPr lang="tr-TR" sz="2000" b="1" dirty="0">
                <a:latin typeface="Akzidenz-Grotesk Next Light" panose="02000503000000020003"/>
              </a:rPr>
              <a:t> Kütüphanesinde Bulunan Tezyinat Özellikli Yazma Eserlerin </a:t>
            </a:r>
            <a:r>
              <a:rPr lang="tr-TR" sz="2000" b="1" dirty="0" err="1">
                <a:latin typeface="Akzidenz-Grotesk Next Light" panose="02000503000000020003"/>
              </a:rPr>
              <a:t>Zahriye</a:t>
            </a:r>
            <a:r>
              <a:rPr lang="tr-TR" sz="2000" b="1" dirty="0">
                <a:latin typeface="Akzidenz-Grotesk Next Light" panose="02000503000000020003"/>
              </a:rPr>
              <a:t> Sayfaları</a:t>
            </a:r>
            <a:endParaRPr lang="tr-TR" sz="4000" b="1" dirty="0">
              <a:solidFill>
                <a:srgbClr val="0000FF"/>
              </a:solidFill>
              <a:latin typeface="Akzidenz-Grotesk Next Light" panose="02000503000000020003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=""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99135" y="1768849"/>
            <a:ext cx="10402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GÜZ YARIYILI LİSANSÜSTÜ ÖĞRENCİ SEMİNERLERİ</a:t>
            </a:r>
          </a:p>
          <a:p>
            <a:pPr algn="r"/>
            <a:r>
              <a:rPr lang="tr-TR" sz="2000" b="1" dirty="0">
                <a:latin typeface="Akzidenz-Grotesk Next Light" panose="02000503000000020003"/>
              </a:rPr>
              <a:t>GELENEKSEL TÜRK SANATLARI</a:t>
            </a:r>
            <a:r>
              <a:rPr lang="tr-TR" sz="2000" b="1" dirty="0" smtClean="0">
                <a:latin typeface="Akzidenz-Grotesk Next Light" panose="02000503000000020003"/>
              </a:rPr>
              <a:t> </a:t>
            </a:r>
            <a:r>
              <a:rPr lang="tr-TR" sz="2000" b="1" dirty="0">
                <a:latin typeface="Akzidenz-Grotesk Next Light" panose="02000503000000020003"/>
              </a:rPr>
              <a:t>ANASANAT DALI</a:t>
            </a:r>
            <a:endParaRPr lang="tr-TR" sz="2000" b="1" dirty="0">
              <a:solidFill>
                <a:schemeClr val="bg1">
                  <a:lumMod val="50000"/>
                </a:schemeClr>
              </a:solidFill>
              <a:latin typeface="Akzidenz-Grotesk Next Light" panose="02000503000000020003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r"/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4570558" y="4621825"/>
            <a:ext cx="3930348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26. 12. 2024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 11:00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GSF Binası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Çini Derslik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09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2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249437" y="2905818"/>
            <a:ext cx="836900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Erhan </a:t>
            </a:r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</a:rPr>
              <a:t>AKDENİZ</a:t>
            </a:r>
          </a:p>
          <a:p>
            <a:pPr algn="ctr"/>
            <a:r>
              <a:rPr lang="tr-TR" sz="2000" b="1" dirty="0">
                <a:latin typeface="Akzidenz-Grotesk Next Light" panose="02000503000000020003"/>
              </a:rPr>
              <a:t>Roman Anlatısında Çağdaş Minyatür Sanatının Kullanımı ve Görsel Anlatım Olanakları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=""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99135" y="1768849"/>
            <a:ext cx="10402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GÜZ YARIYILI LİSANSÜSTÜ ÖĞRENCİ SEMİNERLERİ</a:t>
            </a:r>
          </a:p>
          <a:p>
            <a:pPr algn="r"/>
            <a:r>
              <a:rPr lang="tr-TR" sz="2000" b="1" dirty="0">
                <a:latin typeface="Akzidenz-Grotesk Next Light" panose="02000503000000020003"/>
              </a:rPr>
              <a:t>GELENEKSEL TÜRK SANATLARI</a:t>
            </a:r>
            <a:r>
              <a:rPr lang="tr-TR" sz="2000" b="1" dirty="0" smtClean="0">
                <a:latin typeface="Akzidenz-Grotesk Next Light" panose="02000503000000020003"/>
              </a:rPr>
              <a:t> </a:t>
            </a:r>
            <a:r>
              <a:rPr lang="tr-TR" sz="2000" b="1" dirty="0">
                <a:latin typeface="Akzidenz-Grotesk Next Light" panose="02000503000000020003"/>
              </a:rPr>
              <a:t>ANASANAT DALI</a:t>
            </a:r>
            <a:endParaRPr lang="tr-TR" sz="2000" b="1" dirty="0">
              <a:solidFill>
                <a:schemeClr val="bg1">
                  <a:lumMod val="50000"/>
                </a:schemeClr>
              </a:solidFill>
              <a:latin typeface="Akzidenz-Grotesk Next Light" panose="02000503000000020003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r"/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4570558" y="4741746"/>
            <a:ext cx="3930348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26. 12. 2024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 11:30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GSF Binası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Çini Derslik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20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2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249437" y="2905818"/>
            <a:ext cx="83690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Gülsen ÖZGÜL</a:t>
            </a:r>
            <a:endParaRPr lang="tr-TR" sz="2000" b="1" dirty="0">
              <a:solidFill>
                <a:srgbClr val="0000FF"/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16.-17.Yüzyıllarda Osmanlı Döneminde Görülen </a:t>
            </a:r>
            <a:r>
              <a:rPr lang="tr-TR" sz="2000" b="1" dirty="0" err="1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Sazyolu</a:t>
            </a:r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Üslubu </a:t>
            </a:r>
            <a:endParaRPr lang="tr-TR" sz="4000" b="1" dirty="0">
              <a:solidFill>
                <a:srgbClr val="0000FF"/>
              </a:solidFill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=""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99135" y="1768849"/>
            <a:ext cx="10402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GÜZ YARIYILI LİSANSÜSTÜ ÖĞRENCİ SEMİNERLERİ</a:t>
            </a:r>
          </a:p>
          <a:p>
            <a:pPr algn="r"/>
            <a:r>
              <a:rPr lang="tr-TR" sz="2000" b="1" dirty="0">
                <a:latin typeface="Akzidenz-Grotesk Next Light" panose="02000503000000020003"/>
              </a:rPr>
              <a:t>GELENEKSEL TÜRK SANATLARI</a:t>
            </a:r>
            <a:r>
              <a:rPr lang="tr-TR" sz="2000" b="1" dirty="0" smtClean="0">
                <a:latin typeface="Akzidenz-Grotesk Next Light" panose="02000503000000020003"/>
              </a:rPr>
              <a:t> </a:t>
            </a:r>
            <a:r>
              <a:rPr lang="tr-TR" sz="2000" b="1" dirty="0">
                <a:latin typeface="Akzidenz-Grotesk Next Light" panose="02000503000000020003"/>
              </a:rPr>
              <a:t>ANASANAT DALI</a:t>
            </a:r>
            <a:endParaRPr lang="tr-TR" sz="2000" b="1" dirty="0">
              <a:solidFill>
                <a:schemeClr val="bg1">
                  <a:lumMod val="50000"/>
                </a:schemeClr>
              </a:solidFill>
              <a:latin typeface="Akzidenz-Grotesk Next Light" panose="02000503000000020003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r"/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4570558" y="4396972"/>
            <a:ext cx="3930348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26. 12. 2024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 13:00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GSF Binası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Çini Derslik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62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2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249437" y="2905818"/>
            <a:ext cx="83690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Filiz </a:t>
            </a:r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GÜRBÜZ</a:t>
            </a:r>
          </a:p>
          <a:p>
            <a:pPr algn="ctr"/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15.-16.Yüzyıl İznik Çinilerinde Hayvan Figürleri</a:t>
            </a:r>
            <a:endParaRPr lang="tr-TR" sz="4000" b="1" dirty="0">
              <a:solidFill>
                <a:srgbClr val="0000FF"/>
              </a:solidFill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=""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99135" y="1768849"/>
            <a:ext cx="10402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GÜZ YARIYILI LİSANSÜSTÜ ÖĞRENCİ SEMİNERLERİ</a:t>
            </a:r>
          </a:p>
          <a:p>
            <a:pPr algn="r"/>
            <a:r>
              <a:rPr lang="tr-TR" sz="2000" b="1" dirty="0">
                <a:latin typeface="Akzidenz-Grotesk Next Light" panose="02000503000000020003"/>
              </a:rPr>
              <a:t>GELENEKSEL TÜRK SANATLARI</a:t>
            </a:r>
            <a:r>
              <a:rPr lang="tr-TR" sz="2000" b="1" dirty="0" smtClean="0">
                <a:latin typeface="Akzidenz-Grotesk Next Light" panose="02000503000000020003"/>
              </a:rPr>
              <a:t> </a:t>
            </a:r>
            <a:r>
              <a:rPr lang="tr-TR" sz="2000" b="1" dirty="0">
                <a:latin typeface="Akzidenz-Grotesk Next Light" panose="02000503000000020003"/>
              </a:rPr>
              <a:t>ANASANAT DALI</a:t>
            </a:r>
            <a:endParaRPr lang="tr-TR" sz="2000" b="1" dirty="0">
              <a:solidFill>
                <a:schemeClr val="bg1">
                  <a:lumMod val="50000"/>
                </a:schemeClr>
              </a:solidFill>
              <a:latin typeface="Akzidenz-Grotesk Next Light" panose="02000503000000020003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r"/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4570558" y="4396972"/>
            <a:ext cx="3930348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26. 12. 2024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 13:30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GSF Binası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Çini Derslik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4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2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249437" y="2905818"/>
            <a:ext cx="83690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Öznur </a:t>
            </a:r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BALIKAY</a:t>
            </a:r>
          </a:p>
          <a:p>
            <a:pPr algn="ctr"/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Farklı Bir Uygulama Olarak </a:t>
            </a:r>
            <a:r>
              <a:rPr lang="tr-TR" sz="2000" b="1" dirty="0" err="1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Akkase</a:t>
            </a: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 Ebrularda  Varak Altın Kullanımı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=""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99135" y="1768849"/>
            <a:ext cx="10402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GÜZ YARIYILI LİSANSÜSTÜ ÖĞRENCİ SEMİNERLERİ</a:t>
            </a:r>
          </a:p>
          <a:p>
            <a:pPr algn="r"/>
            <a:r>
              <a:rPr lang="tr-TR" sz="2000" b="1" dirty="0">
                <a:latin typeface="Akzidenz-Grotesk Next Light" panose="02000503000000020003"/>
              </a:rPr>
              <a:t>GELENEKSEL TÜRK SANATLARI</a:t>
            </a:r>
            <a:r>
              <a:rPr lang="tr-TR" sz="2000" b="1" dirty="0" smtClean="0">
                <a:latin typeface="Akzidenz-Grotesk Next Light" panose="02000503000000020003"/>
              </a:rPr>
              <a:t> </a:t>
            </a:r>
            <a:r>
              <a:rPr lang="tr-TR" sz="2000" b="1" dirty="0">
                <a:latin typeface="Akzidenz-Grotesk Next Light" panose="02000503000000020003"/>
              </a:rPr>
              <a:t>ANASANAT DALI</a:t>
            </a:r>
            <a:endParaRPr lang="tr-TR" sz="2000" b="1" dirty="0">
              <a:solidFill>
                <a:schemeClr val="bg1">
                  <a:lumMod val="50000"/>
                </a:schemeClr>
              </a:solidFill>
              <a:latin typeface="Akzidenz-Grotesk Next Light" panose="02000503000000020003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r"/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4570558" y="4396972"/>
            <a:ext cx="3930348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26. 12. 2024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 14:00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GSF Binası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Çini Derslik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1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2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249437" y="2710946"/>
            <a:ext cx="83690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Öykü SOLMAZ</a:t>
            </a:r>
            <a:endParaRPr lang="tr-TR" sz="2000" b="1" dirty="0">
              <a:solidFill>
                <a:srgbClr val="0000FF"/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Türk Sanatında Anadolu Şaman Kültürünün Etkileri: Motif </a:t>
            </a: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v</a:t>
            </a:r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e Sembollerin Kumaş Baskı, Batik ve Dokuma Teknikleriyle Uygulanması</a:t>
            </a:r>
            <a:endParaRPr lang="tr-TR" sz="2000" b="1" dirty="0">
              <a:solidFill>
                <a:srgbClr val="0C0C0C"/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=""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99135" y="1768849"/>
            <a:ext cx="10402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GÜZ YARIYILI LİSANSÜSTÜ ÖĞRENCİ SEMİNERLERİ</a:t>
            </a:r>
          </a:p>
          <a:p>
            <a:pPr algn="r"/>
            <a:r>
              <a:rPr lang="tr-TR" sz="2000" b="1" dirty="0">
                <a:latin typeface="Akzidenz-Grotesk Next Light" panose="02000503000000020003"/>
              </a:rPr>
              <a:t>GELENEKSEL TÜRK SANATLARI</a:t>
            </a:r>
            <a:r>
              <a:rPr lang="tr-TR" sz="2000" b="1" dirty="0" smtClean="0">
                <a:latin typeface="Akzidenz-Grotesk Next Light" panose="02000503000000020003"/>
              </a:rPr>
              <a:t> </a:t>
            </a:r>
            <a:r>
              <a:rPr lang="tr-TR" sz="2000" b="1" dirty="0">
                <a:latin typeface="Akzidenz-Grotesk Next Light" panose="02000503000000020003"/>
              </a:rPr>
              <a:t>ANASANAT DALI</a:t>
            </a:r>
            <a:endParaRPr lang="tr-TR" sz="2000" b="1" dirty="0">
              <a:solidFill>
                <a:schemeClr val="bg1">
                  <a:lumMod val="50000"/>
                </a:schemeClr>
              </a:solidFill>
              <a:latin typeface="Akzidenz-Grotesk Next Light" panose="02000503000000020003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r"/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4570558" y="4617860"/>
            <a:ext cx="3930348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26. 12. 2024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 14:30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GSF Binası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Çini Derslik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5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2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249437" y="2905818"/>
            <a:ext cx="836900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 err="1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Serpilnas</a:t>
            </a:r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VAROL</a:t>
            </a:r>
          </a:p>
          <a:p>
            <a:pPr algn="ctr"/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Kırşehir Mucur Yöresi Halılarında Desen Analizi ve Çağdaş Tasarıma Yönelik Uygulama Çalışmaları</a:t>
            </a:r>
            <a:endParaRPr lang="tr-TR" sz="2000" b="1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=""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99135" y="1768849"/>
            <a:ext cx="10402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GÜZ YARIYILI LİSANSÜSTÜ ÖĞRENCİ SEMİNERLERİ</a:t>
            </a:r>
          </a:p>
          <a:p>
            <a:pPr algn="r"/>
            <a:r>
              <a:rPr lang="tr-TR" sz="2000" b="1" dirty="0">
                <a:latin typeface="Akzidenz-Grotesk Next Light" panose="02000503000000020003"/>
              </a:rPr>
              <a:t>GELENEKSEL TÜRK SANATLARI</a:t>
            </a:r>
            <a:r>
              <a:rPr lang="tr-TR" sz="2000" b="1" dirty="0" smtClean="0">
                <a:latin typeface="Akzidenz-Grotesk Next Light" panose="02000503000000020003"/>
              </a:rPr>
              <a:t> </a:t>
            </a:r>
            <a:r>
              <a:rPr lang="tr-TR" sz="2000" b="1" dirty="0">
                <a:latin typeface="Akzidenz-Grotesk Next Light" panose="02000503000000020003"/>
              </a:rPr>
              <a:t>ANASANAT DALI</a:t>
            </a:r>
            <a:endParaRPr lang="tr-TR" sz="2000" b="1" dirty="0">
              <a:solidFill>
                <a:schemeClr val="bg1">
                  <a:lumMod val="50000"/>
                </a:schemeClr>
              </a:solidFill>
              <a:latin typeface="Akzidenz-Grotesk Next Light" panose="02000503000000020003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r"/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4570558" y="4591844"/>
            <a:ext cx="3930348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26. 12. 2024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 15:00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GSF Binası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Çini Derslik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22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1222</TotalTime>
  <Words>322</Words>
  <Application>Microsoft Office PowerPoint</Application>
  <PresentationFormat>Özel</PresentationFormat>
  <Paragraphs>67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0" baseType="lpstr"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end.user</dc:creator>
  <cp:lastModifiedBy>ACER</cp:lastModifiedBy>
  <cp:revision>198</cp:revision>
  <dcterms:created xsi:type="dcterms:W3CDTF">2022-05-23T10:38:10Z</dcterms:created>
  <dcterms:modified xsi:type="dcterms:W3CDTF">2024-11-07T18:30:46Z</dcterms:modified>
</cp:coreProperties>
</file>