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5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32" y="60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890"/>
                    </a14:imgEffect>
                    <a14:imgEffect>
                      <a14:saturation sat="3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41"/>
          <a:stretch/>
        </p:blipFill>
        <p:spPr>
          <a:xfrm>
            <a:off x="-1" y="1"/>
            <a:ext cx="10691814" cy="7920038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5" name="Picture 4" descr="Güzel Sanatlar Enstitüsü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97" y="149231"/>
            <a:ext cx="4058653" cy="9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44453" y="2863623"/>
            <a:ext cx="1040290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 smtClean="0">
                <a:solidFill>
                  <a:srgbClr val="0000FF"/>
                </a:solidFill>
              </a:rPr>
              <a:t>2023-2024 GÜZ </a:t>
            </a:r>
            <a:r>
              <a:rPr lang="tr-TR" sz="2800" b="1" dirty="0">
                <a:solidFill>
                  <a:srgbClr val="0000FF"/>
                </a:solidFill>
              </a:rPr>
              <a:t>YARIYIL LİSANÜSTÜ ÖĞRENCİ SEMİNERLERİ</a:t>
            </a:r>
          </a:p>
          <a:p>
            <a:pPr algn="ctr"/>
            <a:r>
              <a:rPr lang="tr-TR" sz="2800" b="1" dirty="0" smtClean="0"/>
              <a:t>                                                            SANAT </a:t>
            </a:r>
            <a:r>
              <a:rPr lang="tr-TR" sz="2800" b="1" dirty="0"/>
              <a:t>VE TASARIM ANASANAT DALI </a:t>
            </a:r>
            <a:r>
              <a:rPr lang="tr-TR" sz="2800" b="1" dirty="0" smtClean="0"/>
              <a:t> </a:t>
            </a:r>
            <a:endParaRPr lang="tr-TR" sz="2800" dirty="0"/>
          </a:p>
          <a:p>
            <a:pPr algn="just"/>
            <a:r>
              <a:rPr lang="tr-TR" sz="2800" b="1" dirty="0" smtClean="0">
                <a:solidFill>
                  <a:srgbClr val="0000FF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								  S U N U M L A R  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endParaRPr lang="tr-TR" sz="3200" b="1" spc="1300" dirty="0">
              <a:solidFill>
                <a:srgbClr val="0059A9"/>
              </a:solidFill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tr-TR" sz="1400" b="1" spc="1300" dirty="0">
              <a:solidFill>
                <a:srgbClr val="0059A9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2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890"/>
                    </a14:imgEffect>
                    <a14:imgEffect>
                      <a14:saturation sat="3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41"/>
          <a:stretch/>
        </p:blipFill>
        <p:spPr>
          <a:xfrm>
            <a:off x="-1" y="1"/>
            <a:ext cx="10691814" cy="7920038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3" y="130835"/>
            <a:ext cx="1122666" cy="112266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981" y="150582"/>
            <a:ext cx="1102920" cy="110292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434" y="163512"/>
            <a:ext cx="819095" cy="108998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49" y="6805612"/>
            <a:ext cx="973931" cy="973931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44453" y="1253501"/>
            <a:ext cx="104029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tr-TR" sz="1400" b="1" spc="1300" dirty="0">
              <a:solidFill>
                <a:srgbClr val="0059A9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tr-TR" sz="1400" b="1" spc="1300" dirty="0">
              <a:solidFill>
                <a:srgbClr val="0059A9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336981" y="2069815"/>
            <a:ext cx="64427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00FF"/>
                </a:solidFill>
              </a:rPr>
              <a:t>Turan </a:t>
            </a:r>
            <a:r>
              <a:rPr lang="tr-TR" sz="1400" b="1" dirty="0">
                <a:solidFill>
                  <a:srgbClr val="0000FF"/>
                </a:solidFill>
              </a:rPr>
              <a:t>MURADOVA</a:t>
            </a:r>
            <a:endParaRPr lang="tr-TR" sz="1400" b="1" dirty="0" smtClean="0">
              <a:solidFill>
                <a:srgbClr val="0000FF"/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1400" b="1" dirty="0" err="1"/>
              <a:t>Üsluplaştırılmış</a:t>
            </a:r>
            <a:r>
              <a:rPr lang="tr-TR" sz="1400" b="1" dirty="0"/>
              <a:t> Mağara Resimleri: </a:t>
            </a:r>
            <a:r>
              <a:rPr lang="tr-TR" sz="1400" b="1" dirty="0" err="1"/>
              <a:t>Gobustan</a:t>
            </a:r>
            <a:r>
              <a:rPr lang="tr-TR" sz="1400" b="1" dirty="0"/>
              <a:t> ve </a:t>
            </a:r>
            <a:r>
              <a:rPr lang="tr-TR" sz="1400" b="1" dirty="0" err="1"/>
              <a:t>Gemikaya</a:t>
            </a:r>
            <a:r>
              <a:rPr lang="tr-TR" sz="1400" b="1" dirty="0"/>
              <a:t> </a:t>
            </a:r>
            <a:r>
              <a:rPr lang="tr-TR" sz="1400" b="1" dirty="0" smtClean="0"/>
              <a:t>Örnekleri</a:t>
            </a:r>
          </a:p>
          <a:p>
            <a:pPr algn="ctr"/>
            <a:r>
              <a:rPr lang="tr-TR" sz="1400" b="1" dirty="0"/>
              <a:t>Saat:13.00 </a:t>
            </a:r>
            <a:endParaRPr lang="tr-TR" sz="1400" b="1" dirty="0" smtClean="0"/>
          </a:p>
          <a:p>
            <a:pPr algn="ctr"/>
            <a:r>
              <a:rPr lang="tr-TR" sz="1400" b="1" dirty="0">
                <a:solidFill>
                  <a:srgbClr val="0000FF"/>
                </a:solidFill>
              </a:rPr>
              <a:t>Yağız </a:t>
            </a:r>
            <a:r>
              <a:rPr lang="tr-TR" sz="1400" b="1" dirty="0" smtClean="0">
                <a:solidFill>
                  <a:srgbClr val="0000FF"/>
                </a:solidFill>
              </a:rPr>
              <a:t>TÜRK</a:t>
            </a:r>
          </a:p>
          <a:p>
            <a:pPr algn="ctr"/>
            <a:r>
              <a:rPr lang="tr-TR" sz="1400" b="1" dirty="0"/>
              <a:t>Animasyon Üretiminde Yapay Zekanın Rolü: Değişen Dinamikler ve </a:t>
            </a:r>
            <a:r>
              <a:rPr lang="tr-TR" sz="1400" b="1" dirty="0" err="1"/>
              <a:t>Prompt</a:t>
            </a:r>
            <a:r>
              <a:rPr lang="tr-TR" sz="1400" b="1" dirty="0"/>
              <a:t> (Sufle) Mühendisliğinin </a:t>
            </a:r>
            <a:r>
              <a:rPr lang="tr-TR" sz="1400" b="1" dirty="0" smtClean="0"/>
              <a:t>Önemi</a:t>
            </a:r>
          </a:p>
          <a:p>
            <a:pPr algn="ctr"/>
            <a:r>
              <a:rPr lang="tr-TR" sz="1400" b="1" dirty="0"/>
              <a:t>Saat:13.30 </a:t>
            </a:r>
            <a:endParaRPr lang="tr-TR" sz="1400" b="1" dirty="0" smtClean="0"/>
          </a:p>
          <a:p>
            <a:pPr algn="ctr"/>
            <a:r>
              <a:rPr lang="tr-TR" sz="1400" b="1" dirty="0" err="1">
                <a:solidFill>
                  <a:srgbClr val="0000FF"/>
                </a:solidFill>
              </a:rPr>
              <a:t>Asadul</a:t>
            </a:r>
            <a:r>
              <a:rPr lang="tr-TR" sz="1400" b="1" dirty="0">
                <a:solidFill>
                  <a:srgbClr val="0000FF"/>
                </a:solidFill>
              </a:rPr>
              <a:t> </a:t>
            </a:r>
            <a:r>
              <a:rPr lang="tr-TR" sz="1400" b="1" dirty="0" smtClean="0">
                <a:solidFill>
                  <a:srgbClr val="0000FF"/>
                </a:solidFill>
              </a:rPr>
              <a:t>İSLAM</a:t>
            </a:r>
          </a:p>
          <a:p>
            <a:pPr algn="ctr"/>
            <a:r>
              <a:rPr lang="tr-TR" sz="1400" b="1" dirty="0"/>
              <a:t>2 D’ den   3 D ‘ ye Animasyon Filmlerin </a:t>
            </a:r>
            <a:r>
              <a:rPr lang="tr-TR" sz="1400" b="1" dirty="0" smtClean="0"/>
              <a:t>Evrimi</a:t>
            </a:r>
          </a:p>
          <a:p>
            <a:pPr algn="ctr"/>
            <a:r>
              <a:rPr lang="tr-TR" sz="1400" b="1" dirty="0"/>
              <a:t>Saat: 14.00 </a:t>
            </a:r>
            <a:endParaRPr lang="tr-TR" sz="1400" b="1" dirty="0" smtClean="0"/>
          </a:p>
          <a:p>
            <a:pPr algn="ctr"/>
            <a:r>
              <a:rPr lang="tr-TR" sz="1400" b="1" dirty="0">
                <a:solidFill>
                  <a:srgbClr val="0000FF"/>
                </a:solidFill>
              </a:rPr>
              <a:t>Hakan </a:t>
            </a:r>
            <a:r>
              <a:rPr lang="tr-TR" sz="1400" b="1" dirty="0" err="1" smtClean="0">
                <a:solidFill>
                  <a:srgbClr val="0000FF"/>
                </a:solidFill>
              </a:rPr>
              <a:t>ERGiN</a:t>
            </a:r>
            <a:endParaRPr lang="tr-TR" sz="1400" b="1" dirty="0" smtClean="0">
              <a:solidFill>
                <a:srgbClr val="0000FF"/>
              </a:solidFill>
            </a:endParaRPr>
          </a:p>
          <a:p>
            <a:pPr algn="ctr"/>
            <a:r>
              <a:rPr lang="tr-TR" sz="1400" b="1" dirty="0"/>
              <a:t>Film ve TV Yapımlarında Üretici Yapay Zekâ Kullanımı ve</a:t>
            </a:r>
          </a:p>
          <a:p>
            <a:pPr algn="ctr"/>
            <a:r>
              <a:rPr lang="tr-TR" sz="1400" b="1" dirty="0"/>
              <a:t>Bunun Yarattığı Ahlaki ve Yasal </a:t>
            </a:r>
            <a:r>
              <a:rPr lang="tr-TR" sz="1400" b="1" dirty="0" smtClean="0"/>
              <a:t>Sorunlar</a:t>
            </a:r>
          </a:p>
          <a:p>
            <a:pPr algn="ctr"/>
            <a:r>
              <a:rPr lang="tr-TR" sz="1400" b="1" dirty="0"/>
              <a:t>Saat: </a:t>
            </a:r>
            <a:r>
              <a:rPr lang="tr-TR" sz="1400" b="1" dirty="0" smtClean="0"/>
              <a:t>14.30</a:t>
            </a:r>
          </a:p>
          <a:p>
            <a:pPr algn="ctr"/>
            <a:r>
              <a:rPr lang="tr-TR" sz="1400" b="1" dirty="0">
                <a:solidFill>
                  <a:srgbClr val="0000FF"/>
                </a:solidFill>
              </a:rPr>
              <a:t>Hüseyin </a:t>
            </a:r>
            <a:r>
              <a:rPr lang="tr-TR" sz="1400" b="1" dirty="0" smtClean="0">
                <a:solidFill>
                  <a:srgbClr val="0000FF"/>
                </a:solidFill>
              </a:rPr>
              <a:t>GÜRGÖZE</a:t>
            </a:r>
          </a:p>
          <a:p>
            <a:pPr algn="ctr"/>
            <a:r>
              <a:rPr lang="tr-TR" sz="1400" b="1" dirty="0"/>
              <a:t>Yağmur Suyu Toplama </a:t>
            </a:r>
            <a:r>
              <a:rPr lang="tr-TR" sz="1400" b="1" dirty="0" smtClean="0"/>
              <a:t>Estetiği</a:t>
            </a:r>
          </a:p>
          <a:p>
            <a:pPr algn="ctr"/>
            <a:r>
              <a:rPr lang="tr-TR" sz="1400" b="1" dirty="0"/>
              <a:t>Saat: 15.00 </a:t>
            </a:r>
            <a:endParaRPr lang="tr-TR" sz="1400" b="1" dirty="0" smtClean="0"/>
          </a:p>
          <a:p>
            <a:pPr algn="ctr"/>
            <a:r>
              <a:rPr lang="tr-TR" sz="1400" b="1" dirty="0">
                <a:solidFill>
                  <a:srgbClr val="0000FF"/>
                </a:solidFill>
              </a:rPr>
              <a:t>Burcu ERBEKTAŞ </a:t>
            </a:r>
            <a:r>
              <a:rPr lang="tr-TR" sz="1400" b="1" dirty="0" smtClean="0">
                <a:solidFill>
                  <a:srgbClr val="0000FF"/>
                </a:solidFill>
              </a:rPr>
              <a:t>ASLAN</a:t>
            </a:r>
          </a:p>
          <a:p>
            <a:pPr algn="ctr"/>
            <a:r>
              <a:rPr lang="tr-TR" sz="1400" b="1" dirty="0"/>
              <a:t>Görsel Sanatlarda </a:t>
            </a:r>
            <a:r>
              <a:rPr lang="tr-TR" sz="1400" b="1" dirty="0" err="1"/>
              <a:t>Metinlerarasılık</a:t>
            </a:r>
            <a:r>
              <a:rPr lang="tr-TR" sz="1400" b="1" dirty="0"/>
              <a:t>  ve Hayal </a:t>
            </a:r>
            <a:r>
              <a:rPr lang="tr-TR" sz="1400" b="1" dirty="0" smtClean="0"/>
              <a:t>Gücü</a:t>
            </a:r>
          </a:p>
          <a:p>
            <a:pPr algn="ctr"/>
            <a:r>
              <a:rPr lang="tr-TR" sz="1400" b="1" dirty="0"/>
              <a:t>Saat: 15.30 </a:t>
            </a:r>
            <a:endParaRPr lang="tr-TR" sz="1400" b="1" dirty="0">
              <a:solidFill>
                <a:srgbClr val="0C0C0C"/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71555" y="3936022"/>
            <a:ext cx="3902052" cy="96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/>
              <a:t>21.12.2023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tr-TR" b="1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tr-TR" b="1" dirty="0" smtClean="0">
                <a:ea typeface="Calibri" panose="020F0502020204030204" pitchFamily="34" charset="0"/>
                <a:cs typeface="Arial" panose="020B0604020202020204" pitchFamily="34" charset="0"/>
              </a:rPr>
              <a:t>13:00 – 15:30</a:t>
            </a:r>
            <a:endParaRPr lang="tr-TR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ea typeface="Calibri" panose="020F0502020204030204" pitchFamily="34" charset="0"/>
                <a:cs typeface="Arial" panose="020B0604020202020204" pitchFamily="34" charset="0"/>
              </a:rPr>
              <a:t>Yer</a:t>
            </a:r>
            <a:r>
              <a:rPr lang="tr-TR" b="1" dirty="0" smtClean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tr-TR" b="1" smtClean="0"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/>
              <a:t>Derslik 2</a:t>
            </a:r>
            <a:endParaRPr lang="tr-TR" b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886604" y="484060"/>
            <a:ext cx="5343525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300" b="1" dirty="0">
                <a:solidFill>
                  <a:srgbClr val="0000FF"/>
                </a:solidFill>
              </a:rPr>
              <a:t>2023-2024 GÜZ YARIYILI</a:t>
            </a:r>
          </a:p>
          <a:p>
            <a:pPr algn="ctr"/>
            <a:r>
              <a:rPr lang="tr-TR" sz="2300" b="1" dirty="0">
                <a:solidFill>
                  <a:srgbClr val="0000FF"/>
                </a:solidFill>
              </a:rPr>
              <a:t>LİSANÜSTÜ ÖĞRENCİ SEMİNERLERİ</a:t>
            </a:r>
          </a:p>
          <a:p>
            <a:pPr algn="ctr"/>
            <a:r>
              <a:rPr lang="tr-TR" sz="2300" b="1" dirty="0"/>
              <a:t>SANAT VE TASARIM ANASANAT </a:t>
            </a:r>
            <a:r>
              <a:rPr lang="tr-TR" sz="2300" b="1" dirty="0" smtClean="0"/>
              <a:t>DALI</a:t>
            </a:r>
            <a:r>
              <a:rPr lang="tr-TR" sz="2300" b="1" dirty="0">
                <a:solidFill>
                  <a:srgbClr val="0000FF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	       </a:t>
            </a:r>
            <a:endParaRPr lang="tr-TR" sz="2300" b="1" dirty="0" smtClean="0">
              <a:solidFill>
                <a:srgbClr val="0000FF"/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300" b="1" dirty="0" smtClean="0">
                <a:solidFill>
                  <a:srgbClr val="0000FF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 </a:t>
            </a:r>
            <a:r>
              <a:rPr lang="tr-TR" sz="2300" b="1" dirty="0">
                <a:solidFill>
                  <a:srgbClr val="0000FF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U N U M L A R</a:t>
            </a:r>
            <a:r>
              <a:rPr lang="tr-TR" sz="2300" b="1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609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890"/>
                    </a14:imgEffect>
                    <a14:imgEffect>
                      <a14:saturation sat="3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41"/>
          <a:stretch/>
        </p:blipFill>
        <p:spPr>
          <a:xfrm>
            <a:off x="0" y="0"/>
            <a:ext cx="10691814" cy="7920038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3" y="130835"/>
            <a:ext cx="1122666" cy="112266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981" y="150582"/>
            <a:ext cx="1102920" cy="110292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434" y="163512"/>
            <a:ext cx="819095" cy="108998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49" y="6805612"/>
            <a:ext cx="973931" cy="973931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5078811" y="415951"/>
            <a:ext cx="53183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300" b="1" dirty="0" smtClean="0">
                <a:solidFill>
                  <a:srgbClr val="0000FF"/>
                </a:solidFill>
              </a:rPr>
              <a:t>2023-2024 </a:t>
            </a:r>
            <a:r>
              <a:rPr lang="tr-TR" sz="2300" b="1" dirty="0">
                <a:solidFill>
                  <a:srgbClr val="0000FF"/>
                </a:solidFill>
              </a:rPr>
              <a:t>GÜZ </a:t>
            </a:r>
            <a:r>
              <a:rPr lang="tr-TR" sz="2300" b="1" dirty="0" smtClean="0">
                <a:solidFill>
                  <a:srgbClr val="0000FF"/>
                </a:solidFill>
              </a:rPr>
              <a:t>YARIYILI</a:t>
            </a:r>
          </a:p>
          <a:p>
            <a:pPr algn="ctr"/>
            <a:r>
              <a:rPr lang="tr-TR" sz="2300" b="1" dirty="0" smtClean="0">
                <a:solidFill>
                  <a:srgbClr val="0000FF"/>
                </a:solidFill>
              </a:rPr>
              <a:t>LİSANÜSTÜ ÖĞRENCİ SEMİNERLERİ</a:t>
            </a:r>
          </a:p>
          <a:p>
            <a:pPr algn="ctr"/>
            <a:r>
              <a:rPr lang="tr-TR" sz="2400" b="1" dirty="0" smtClean="0"/>
              <a:t>SANAT </a:t>
            </a:r>
            <a:r>
              <a:rPr lang="tr-TR" sz="2400" b="1" dirty="0"/>
              <a:t>VE </a:t>
            </a:r>
            <a:r>
              <a:rPr lang="tr-TR" sz="2400" b="1" dirty="0" smtClean="0"/>
              <a:t>TASARIM ANASANAT </a:t>
            </a:r>
            <a:r>
              <a:rPr lang="tr-TR" sz="2400" b="1" dirty="0" smtClean="0"/>
              <a:t>DALI</a:t>
            </a:r>
          </a:p>
          <a:p>
            <a:pPr algn="ctr"/>
            <a:r>
              <a:rPr lang="tr-TR" sz="2300" b="1" dirty="0" smtClean="0">
                <a:solidFill>
                  <a:srgbClr val="0000FF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 </a:t>
            </a:r>
            <a:r>
              <a:rPr lang="tr-TR" sz="2300" b="1" dirty="0">
                <a:solidFill>
                  <a:srgbClr val="0000FF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U N U M L A R</a:t>
            </a:r>
            <a:r>
              <a:rPr lang="tr-TR" sz="2300" b="1" dirty="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tr-TR" sz="1400" b="1" spc="1300" dirty="0">
              <a:solidFill>
                <a:srgbClr val="0059A9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tr-TR" sz="1400" b="1" spc="1300" dirty="0">
              <a:solidFill>
                <a:srgbClr val="0059A9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4445162" y="1804060"/>
            <a:ext cx="658564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100" b="1" dirty="0" smtClean="0">
              <a:solidFill>
                <a:srgbClr val="0000FF"/>
              </a:solidFill>
            </a:endParaRPr>
          </a:p>
          <a:p>
            <a:pPr algn="ctr"/>
            <a:r>
              <a:rPr lang="tr-TR" sz="1100" b="1" dirty="0" smtClean="0">
                <a:solidFill>
                  <a:srgbClr val="0000FF"/>
                </a:solidFill>
              </a:rPr>
              <a:t>Ferit </a:t>
            </a:r>
            <a:r>
              <a:rPr lang="tr-TR" sz="1100" b="1" dirty="0">
                <a:solidFill>
                  <a:srgbClr val="0000FF"/>
                </a:solidFill>
              </a:rPr>
              <a:t>Emrah </a:t>
            </a:r>
            <a:r>
              <a:rPr lang="tr-TR" sz="1100" b="1" dirty="0" smtClean="0">
                <a:solidFill>
                  <a:srgbClr val="0000FF"/>
                </a:solidFill>
              </a:rPr>
              <a:t>GÜNGÖR</a:t>
            </a:r>
          </a:p>
          <a:p>
            <a:pPr algn="ctr"/>
            <a:r>
              <a:rPr lang="tr-TR" sz="1100" b="1" dirty="0"/>
              <a:t>Kadın Giyiminde Tasarımdan Tüketiciye Üretim Sürecinin </a:t>
            </a:r>
            <a:r>
              <a:rPr lang="tr-TR" sz="1100" b="1" dirty="0" smtClean="0"/>
              <a:t>İrdelenmesi</a:t>
            </a:r>
          </a:p>
          <a:p>
            <a:pPr algn="ctr"/>
            <a:r>
              <a:rPr lang="tr-TR" sz="1100" b="1" dirty="0"/>
              <a:t>Saat: </a:t>
            </a:r>
            <a:r>
              <a:rPr lang="tr-TR" sz="1100" b="1" dirty="0" smtClean="0"/>
              <a:t>13.00</a:t>
            </a:r>
          </a:p>
          <a:p>
            <a:pPr algn="ctr"/>
            <a:r>
              <a:rPr lang="tr-TR" sz="1100" b="1" dirty="0">
                <a:solidFill>
                  <a:srgbClr val="0000FF"/>
                </a:solidFill>
              </a:rPr>
              <a:t>Öznur </a:t>
            </a:r>
            <a:r>
              <a:rPr lang="tr-TR" sz="1100" b="1" dirty="0" smtClean="0">
                <a:solidFill>
                  <a:srgbClr val="0000FF"/>
                </a:solidFill>
              </a:rPr>
              <a:t>KARAKURT</a:t>
            </a:r>
          </a:p>
          <a:p>
            <a:pPr algn="ctr"/>
            <a:r>
              <a:rPr lang="tr-TR" sz="1100" b="1" dirty="0"/>
              <a:t>Gündelik Yaşamı Aktarmada Mobil Fotoğrafçılık </a:t>
            </a:r>
            <a:r>
              <a:rPr lang="tr-TR" sz="1100" b="1" dirty="0" smtClean="0"/>
              <a:t>Yöntemleri</a:t>
            </a:r>
          </a:p>
          <a:p>
            <a:pPr algn="ctr"/>
            <a:r>
              <a:rPr lang="tr-TR" sz="1100" b="1" dirty="0"/>
              <a:t>Saat: 13.30 </a:t>
            </a:r>
            <a:r>
              <a:rPr lang="tr-TR" sz="1100" b="1" dirty="0" smtClean="0"/>
              <a:t> </a:t>
            </a:r>
          </a:p>
          <a:p>
            <a:pPr algn="ctr"/>
            <a:r>
              <a:rPr lang="tr-TR" sz="1100" b="1" dirty="0" smtClean="0">
                <a:solidFill>
                  <a:srgbClr val="0000FF"/>
                </a:solidFill>
              </a:rPr>
              <a:t>Pelin DERE</a:t>
            </a:r>
          </a:p>
          <a:p>
            <a:pPr algn="ctr"/>
            <a:r>
              <a:rPr lang="tr-TR" sz="1100" b="1" dirty="0"/>
              <a:t>Sosyal Medya Fotoğrafları ve Estetik </a:t>
            </a:r>
            <a:r>
              <a:rPr lang="tr-TR" sz="1100" b="1" dirty="0" smtClean="0"/>
              <a:t>Kaygılar</a:t>
            </a:r>
          </a:p>
          <a:p>
            <a:pPr algn="ctr"/>
            <a:r>
              <a:rPr lang="tr-TR" sz="1100" b="1" dirty="0"/>
              <a:t>Saat: 14.00 </a:t>
            </a:r>
            <a:r>
              <a:rPr lang="tr-TR" sz="1100" b="1" dirty="0" smtClean="0"/>
              <a:t> </a:t>
            </a:r>
          </a:p>
          <a:p>
            <a:pPr algn="ctr"/>
            <a:r>
              <a:rPr lang="tr-TR" sz="1100" b="1" dirty="0">
                <a:solidFill>
                  <a:srgbClr val="0000FF"/>
                </a:solidFill>
              </a:rPr>
              <a:t>Ozan </a:t>
            </a:r>
            <a:r>
              <a:rPr lang="tr-TR" sz="1100" b="1" dirty="0" smtClean="0">
                <a:solidFill>
                  <a:srgbClr val="0000FF"/>
                </a:solidFill>
              </a:rPr>
              <a:t>AKGÜN</a:t>
            </a:r>
          </a:p>
          <a:p>
            <a:pPr algn="ctr"/>
            <a:r>
              <a:rPr lang="tr-TR" sz="1100" b="1" dirty="0" err="1"/>
              <a:t>Fotojurnalizm</a:t>
            </a:r>
            <a:r>
              <a:rPr lang="tr-TR" sz="1100" b="1" dirty="0"/>
              <a:t> ve Yapay Zeka </a:t>
            </a:r>
            <a:r>
              <a:rPr lang="tr-TR" sz="1100" b="1" dirty="0" smtClean="0"/>
              <a:t>Algısı</a:t>
            </a:r>
          </a:p>
          <a:p>
            <a:pPr algn="ctr"/>
            <a:r>
              <a:rPr lang="tr-TR" sz="1100" b="1" dirty="0"/>
              <a:t>Saat: 14.30 </a:t>
            </a:r>
            <a:r>
              <a:rPr lang="tr-TR" sz="1100" b="1" dirty="0" smtClean="0"/>
              <a:t> </a:t>
            </a:r>
          </a:p>
          <a:p>
            <a:pPr algn="ctr"/>
            <a:r>
              <a:rPr lang="tr-TR" sz="1100" b="1" dirty="0">
                <a:solidFill>
                  <a:srgbClr val="0000FF"/>
                </a:solidFill>
              </a:rPr>
              <a:t>Ece Gözen </a:t>
            </a:r>
            <a:r>
              <a:rPr lang="tr-TR" sz="1100" b="1" dirty="0" smtClean="0">
                <a:solidFill>
                  <a:srgbClr val="0000FF"/>
                </a:solidFill>
              </a:rPr>
              <a:t>ÜNAL GÜNAÇAR</a:t>
            </a:r>
          </a:p>
          <a:p>
            <a:pPr algn="ctr"/>
            <a:r>
              <a:rPr lang="tr-TR" sz="1100" b="1" dirty="0"/>
              <a:t>Cumhuriyet Sonrası Türk resminde kadın sanatçılar: Üslupta, Kimlikte yer-yön ve </a:t>
            </a:r>
            <a:r>
              <a:rPr lang="tr-TR" sz="1100" b="1" dirty="0" smtClean="0"/>
              <a:t>zaman</a:t>
            </a:r>
          </a:p>
          <a:p>
            <a:pPr algn="ctr"/>
            <a:r>
              <a:rPr lang="tr-TR" sz="1100" b="1" dirty="0" smtClean="0"/>
              <a:t>Saat</a:t>
            </a:r>
            <a:r>
              <a:rPr lang="tr-TR" sz="1100" b="1" dirty="0"/>
              <a:t>: </a:t>
            </a:r>
            <a:r>
              <a:rPr lang="tr-TR" sz="1100" b="1" dirty="0" smtClean="0"/>
              <a:t>15.00 </a:t>
            </a:r>
          </a:p>
          <a:p>
            <a:pPr algn="ctr"/>
            <a:r>
              <a:rPr lang="tr-TR" sz="1100" b="1" dirty="0">
                <a:solidFill>
                  <a:srgbClr val="0000FF"/>
                </a:solidFill>
              </a:rPr>
              <a:t>Mustafa  </a:t>
            </a:r>
            <a:r>
              <a:rPr lang="tr-TR" sz="1100" b="1" dirty="0" smtClean="0">
                <a:solidFill>
                  <a:srgbClr val="0000FF"/>
                </a:solidFill>
              </a:rPr>
              <a:t>BARDAKÇIOĞLU</a:t>
            </a:r>
          </a:p>
          <a:p>
            <a:pPr algn="ctr"/>
            <a:r>
              <a:rPr lang="tr-TR" sz="1100" b="1" dirty="0" err="1"/>
              <a:t>Hiperrealizm</a:t>
            </a:r>
            <a:r>
              <a:rPr lang="tr-TR" sz="1100" b="1" dirty="0"/>
              <a:t> Sanat Akımının Üslup Farklılıkları Yönünden </a:t>
            </a:r>
            <a:r>
              <a:rPr lang="tr-TR" sz="1100" b="1" dirty="0" smtClean="0"/>
              <a:t>İncelenmesi</a:t>
            </a:r>
          </a:p>
          <a:p>
            <a:pPr algn="ctr"/>
            <a:r>
              <a:rPr lang="tr-TR" sz="1100" b="1" dirty="0" smtClean="0"/>
              <a:t>Saat</a:t>
            </a:r>
            <a:r>
              <a:rPr lang="tr-TR" sz="1100" b="1" dirty="0"/>
              <a:t>: </a:t>
            </a:r>
            <a:r>
              <a:rPr lang="tr-TR" sz="1100" b="1" dirty="0" smtClean="0"/>
              <a:t>15.30</a:t>
            </a:r>
          </a:p>
          <a:p>
            <a:pPr algn="ctr"/>
            <a:r>
              <a:rPr lang="tr-TR" sz="1100" b="1" dirty="0">
                <a:solidFill>
                  <a:srgbClr val="0000FF"/>
                </a:solidFill>
              </a:rPr>
              <a:t>Özge Deniz </a:t>
            </a:r>
            <a:r>
              <a:rPr lang="tr-TR" sz="1100" b="1" dirty="0" smtClean="0">
                <a:solidFill>
                  <a:srgbClr val="0000FF"/>
                </a:solidFill>
              </a:rPr>
              <a:t>ERGÜL</a:t>
            </a:r>
          </a:p>
          <a:p>
            <a:pPr algn="ctr"/>
            <a:r>
              <a:rPr lang="tr-TR" sz="1100" b="1" dirty="0"/>
              <a:t>Resimli Çocuk Kitaplarının Dijitalleşme </a:t>
            </a:r>
            <a:r>
              <a:rPr lang="tr-TR" sz="1100" b="1" dirty="0" smtClean="0"/>
              <a:t>Süreci</a:t>
            </a:r>
          </a:p>
          <a:p>
            <a:pPr algn="ctr"/>
            <a:r>
              <a:rPr lang="tr-TR" sz="1100" b="1" dirty="0" smtClean="0"/>
              <a:t>Saat</a:t>
            </a:r>
            <a:r>
              <a:rPr lang="tr-TR" sz="1100" b="1" dirty="0"/>
              <a:t>: </a:t>
            </a:r>
            <a:r>
              <a:rPr lang="tr-TR" sz="1100" b="1" dirty="0" smtClean="0"/>
              <a:t>16.00 </a:t>
            </a:r>
          </a:p>
          <a:p>
            <a:pPr algn="ctr"/>
            <a:r>
              <a:rPr lang="tr-TR" sz="1100" b="1" dirty="0">
                <a:solidFill>
                  <a:srgbClr val="0000FF"/>
                </a:solidFill>
              </a:rPr>
              <a:t>Ali </a:t>
            </a:r>
            <a:r>
              <a:rPr lang="tr-TR" sz="1100" b="1" dirty="0" smtClean="0">
                <a:solidFill>
                  <a:srgbClr val="0000FF"/>
                </a:solidFill>
              </a:rPr>
              <a:t>ÇETİNKAYA</a:t>
            </a:r>
          </a:p>
          <a:p>
            <a:pPr algn="ctr"/>
            <a:r>
              <a:rPr lang="tr-TR" sz="1100" b="1" dirty="0"/>
              <a:t>Sanatta An ve </a:t>
            </a:r>
            <a:r>
              <a:rPr lang="tr-TR" sz="1100" b="1" dirty="0" smtClean="0"/>
              <a:t>Hareket</a:t>
            </a:r>
          </a:p>
          <a:p>
            <a:pPr algn="ctr"/>
            <a:r>
              <a:rPr lang="tr-TR" sz="1100" b="1" dirty="0" smtClean="0"/>
              <a:t>Saat</a:t>
            </a:r>
            <a:r>
              <a:rPr lang="tr-TR" sz="1100" b="1" dirty="0"/>
              <a:t>: </a:t>
            </a:r>
            <a:r>
              <a:rPr lang="tr-TR" sz="1100" b="1" dirty="0" smtClean="0"/>
              <a:t>16.30 </a:t>
            </a:r>
          </a:p>
          <a:p>
            <a:pPr algn="ctr"/>
            <a:r>
              <a:rPr lang="tr-TR" sz="1100" b="1" dirty="0">
                <a:solidFill>
                  <a:srgbClr val="0000FF"/>
                </a:solidFill>
              </a:rPr>
              <a:t>Alpay HÜKÜMDAR</a:t>
            </a:r>
            <a:r>
              <a:rPr lang="tr-TR" sz="1100" b="1" dirty="0"/>
              <a:t>, </a:t>
            </a:r>
            <a:endParaRPr lang="tr-TR" sz="1100" b="1" dirty="0" smtClean="0"/>
          </a:p>
          <a:p>
            <a:pPr algn="ctr"/>
            <a:r>
              <a:rPr lang="tr-TR" sz="1100" b="1" dirty="0" smtClean="0"/>
              <a:t> Görüşün </a:t>
            </a:r>
            <a:r>
              <a:rPr lang="tr-TR" sz="1100" b="1" dirty="0"/>
              <a:t>Kalıcılığı Tezinden </a:t>
            </a:r>
            <a:r>
              <a:rPr lang="tr-TR" sz="1100" b="1" dirty="0" err="1"/>
              <a:t>Optique</a:t>
            </a:r>
            <a:r>
              <a:rPr lang="tr-TR" sz="1100" b="1" dirty="0"/>
              <a:t> </a:t>
            </a:r>
            <a:r>
              <a:rPr lang="tr-TR" sz="1100" b="1" dirty="0" err="1"/>
              <a:t>Theatre</a:t>
            </a:r>
            <a:r>
              <a:rPr lang="tr-TR" sz="1100" b="1" dirty="0"/>
              <a:t> gösterisine Hareketli Görüntünün İlk </a:t>
            </a:r>
            <a:r>
              <a:rPr lang="tr-TR" sz="1100" b="1" dirty="0" smtClean="0"/>
              <a:t>Örnekleri</a:t>
            </a:r>
            <a:endParaRPr lang="tr-TR" sz="1100" b="1" dirty="0"/>
          </a:p>
          <a:p>
            <a:pPr algn="ctr"/>
            <a:r>
              <a:rPr lang="tr-TR" sz="1100" b="1" dirty="0" smtClean="0"/>
              <a:t>Saat:17:00</a:t>
            </a:r>
            <a:endParaRPr lang="tr-TR" sz="1100" b="1" dirty="0"/>
          </a:p>
          <a:p>
            <a:pPr algn="ctr"/>
            <a:endParaRPr lang="tr-TR" sz="1200" dirty="0" smtClean="0"/>
          </a:p>
          <a:p>
            <a:pPr algn="ctr"/>
            <a:endParaRPr lang="tr-TR" sz="1400" dirty="0">
              <a:solidFill>
                <a:srgbClr val="0C0C0C"/>
              </a:solidFill>
              <a:latin typeface="Akzidenz-Grotesk Next Light" panose="02000503000000020003" pitchFamily="50" charset="-94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271555" y="3936022"/>
            <a:ext cx="3902052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/>
              <a:t>22.12.2023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tr-TR" b="1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tr-TR" b="1" dirty="0" smtClean="0">
                <a:ea typeface="Calibri" panose="020F0502020204030204" pitchFamily="34" charset="0"/>
                <a:cs typeface="Arial" panose="020B0604020202020204" pitchFamily="34" charset="0"/>
              </a:rPr>
              <a:t>13:00 – 16:30</a:t>
            </a:r>
            <a:endParaRPr lang="tr-TR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ea typeface="Calibri" panose="020F0502020204030204" pitchFamily="34" charset="0"/>
                <a:cs typeface="Arial" panose="020B0604020202020204" pitchFamily="34" charset="0"/>
              </a:rPr>
              <a:t>Yer</a:t>
            </a:r>
            <a:r>
              <a:rPr lang="tr-TR" b="1" dirty="0" smtClean="0">
                <a:ea typeface="Calibri" panose="020F0502020204030204" pitchFamily="34" charset="0"/>
                <a:cs typeface="Arial" panose="020B0604020202020204" pitchFamily="34" charset="0"/>
              </a:rPr>
              <a:t>: GSF Binası </a:t>
            </a:r>
            <a:r>
              <a:rPr lang="tr-TR" b="1" dirty="0"/>
              <a:t>Derslik </a:t>
            </a:r>
            <a:r>
              <a:rPr lang="tr-TR" b="1" dirty="0" smtClean="0"/>
              <a:t>1</a:t>
            </a:r>
            <a:endParaRPr lang="tr-TR" b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7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178</Words>
  <Application>Microsoft Office PowerPoint</Application>
  <PresentationFormat>Özel</PresentationFormat>
  <Paragraphs>64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Microsoft YaHei</vt:lpstr>
      <vt:lpstr>Akzidenz-Grotesk Next Light</vt:lpstr>
      <vt:lpstr>Arial</vt:lpstr>
      <vt:lpstr>Calibri</vt:lpstr>
      <vt:lpstr>Calibri Light</vt:lpstr>
      <vt:lpstr>Segoe UI Black</vt:lpstr>
      <vt:lpstr>Times New Roman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Asus</cp:lastModifiedBy>
  <cp:revision>23</cp:revision>
  <dcterms:created xsi:type="dcterms:W3CDTF">2022-05-23T10:38:10Z</dcterms:created>
  <dcterms:modified xsi:type="dcterms:W3CDTF">2023-12-12T13:56:25Z</dcterms:modified>
</cp:coreProperties>
</file>